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8" r:id="rId3"/>
    <p:sldId id="259" r:id="rId4"/>
    <p:sldId id="257" r:id="rId5"/>
    <p:sldId id="478" r:id="rId6"/>
    <p:sldId id="479" r:id="rId7"/>
    <p:sldId id="261" r:id="rId8"/>
    <p:sldId id="481" r:id="rId9"/>
    <p:sldId id="480" r:id="rId10"/>
    <p:sldId id="486" r:id="rId11"/>
    <p:sldId id="485" r:id="rId12"/>
    <p:sldId id="484" r:id="rId13"/>
    <p:sldId id="483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5" r:id="rId22"/>
    <p:sldId id="494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517" r:id="rId45"/>
    <p:sldId id="518" r:id="rId46"/>
    <p:sldId id="519" r:id="rId47"/>
    <p:sldId id="520" r:id="rId48"/>
    <p:sldId id="521" r:id="rId49"/>
    <p:sldId id="522" r:id="rId50"/>
    <p:sldId id="523" r:id="rId51"/>
    <p:sldId id="524" r:id="rId52"/>
    <p:sldId id="526" r:id="rId53"/>
    <p:sldId id="527" r:id="rId54"/>
    <p:sldId id="525" r:id="rId55"/>
    <p:sldId id="530" r:id="rId56"/>
    <p:sldId id="529" r:id="rId57"/>
    <p:sldId id="531" r:id="rId58"/>
    <p:sldId id="532" r:id="rId59"/>
    <p:sldId id="533" r:id="rId60"/>
    <p:sldId id="601" r:id="rId61"/>
    <p:sldId id="482" r:id="rId62"/>
    <p:sldId id="535" r:id="rId63"/>
    <p:sldId id="537" r:id="rId64"/>
    <p:sldId id="534" r:id="rId65"/>
    <p:sldId id="538" r:id="rId66"/>
    <p:sldId id="539" r:id="rId67"/>
    <p:sldId id="540" r:id="rId68"/>
    <p:sldId id="542" r:id="rId69"/>
    <p:sldId id="541" r:id="rId70"/>
    <p:sldId id="543" r:id="rId71"/>
    <p:sldId id="544" r:id="rId72"/>
    <p:sldId id="545" r:id="rId73"/>
    <p:sldId id="546" r:id="rId74"/>
    <p:sldId id="547" r:id="rId75"/>
    <p:sldId id="549" r:id="rId76"/>
    <p:sldId id="548" r:id="rId77"/>
    <p:sldId id="550" r:id="rId78"/>
    <p:sldId id="599" r:id="rId79"/>
    <p:sldId id="553" r:id="rId80"/>
    <p:sldId id="558" r:id="rId81"/>
    <p:sldId id="559" r:id="rId82"/>
    <p:sldId id="560" r:id="rId83"/>
    <p:sldId id="561" r:id="rId84"/>
    <p:sldId id="562" r:id="rId85"/>
    <p:sldId id="563" r:id="rId86"/>
    <p:sldId id="570" r:id="rId87"/>
    <p:sldId id="571" r:id="rId88"/>
    <p:sldId id="564" r:id="rId89"/>
    <p:sldId id="566" r:id="rId90"/>
    <p:sldId id="568" r:id="rId91"/>
    <p:sldId id="572" r:id="rId92"/>
    <p:sldId id="573" r:id="rId93"/>
    <p:sldId id="536" r:id="rId94"/>
    <p:sldId id="600" r:id="rId95"/>
    <p:sldId id="26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66B3"/>
    <a:srgbClr val="E7E6E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50A95-7174-4724-A9A7-2EF02053B5DD}" v="6" dt="2019-08-29T12:41:40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649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, Micha van der" userId="4f800f7df4c8d948" providerId="OrgId" clId="{17C50A95-7174-4724-A9A7-2EF02053B5DD}"/>
    <pc:docChg chg="custSel addSld modSld sldOrd">
      <pc:chgData name="Meer, Micha van der" userId="4f800f7df4c8d948" providerId="OrgId" clId="{17C50A95-7174-4724-A9A7-2EF02053B5DD}" dt="2019-09-02T06:56:17.418" v="145" actId="20577"/>
      <pc:docMkLst>
        <pc:docMk/>
      </pc:docMkLst>
      <pc:sldChg chg="modSp">
        <pc:chgData name="Meer, Micha van der" userId="4f800f7df4c8d948" providerId="OrgId" clId="{17C50A95-7174-4724-A9A7-2EF02053B5DD}" dt="2019-09-02T06:56:17.418" v="145" actId="20577"/>
        <pc:sldMkLst>
          <pc:docMk/>
          <pc:sldMk cId="2793169444" sldId="256"/>
        </pc:sldMkLst>
        <pc:spChg chg="mod">
          <ac:chgData name="Meer, Micha van der" userId="4f800f7df4c8d948" providerId="OrgId" clId="{17C50A95-7174-4724-A9A7-2EF02053B5DD}" dt="2019-09-02T06:56:17.418" v="145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addSp delSp modSp">
        <pc:chgData name="Meer, Micha van der" userId="4f800f7df4c8d948" providerId="OrgId" clId="{17C50A95-7174-4724-A9A7-2EF02053B5DD}" dt="2019-08-28T08:42:29.382" v="7" actId="207"/>
        <pc:sldMkLst>
          <pc:docMk/>
          <pc:sldMk cId="3394018800" sldId="258"/>
        </pc:sldMkLst>
        <pc:graphicFrameChg chg="del">
          <ac:chgData name="Meer, Micha van der" userId="4f800f7df4c8d948" providerId="OrgId" clId="{17C50A95-7174-4724-A9A7-2EF02053B5DD}" dt="2019-08-28T08:41:09.642" v="5" actId="478"/>
          <ac:graphicFrameMkLst>
            <pc:docMk/>
            <pc:sldMk cId="3394018800" sldId="258"/>
            <ac:graphicFrameMk id="6" creationId="{B181B888-06DB-47DE-B654-512AE0FF51FB}"/>
          </ac:graphicFrameMkLst>
        </pc:graphicFrameChg>
        <pc:graphicFrameChg chg="add modGraphic">
          <ac:chgData name="Meer, Micha van der" userId="4f800f7df4c8d948" providerId="OrgId" clId="{17C50A95-7174-4724-A9A7-2EF02053B5DD}" dt="2019-08-28T08:42:29.382" v="7" actId="207"/>
          <ac:graphicFrameMkLst>
            <pc:docMk/>
            <pc:sldMk cId="3394018800" sldId="258"/>
            <ac:graphicFrameMk id="7" creationId="{ACBBF96D-170C-406C-BC55-A68F613F8F2E}"/>
          </ac:graphicFrameMkLst>
        </pc:graphicFrameChg>
      </pc:sldChg>
      <pc:sldChg chg="modNotesTx">
        <pc:chgData name="Meer, Micha van der" userId="4f800f7df4c8d948" providerId="OrgId" clId="{17C50A95-7174-4724-A9A7-2EF02053B5DD}" dt="2019-08-29T12:43:26.264" v="143" actId="20577"/>
        <pc:sldMkLst>
          <pc:docMk/>
          <pc:sldMk cId="187027039" sldId="599"/>
        </pc:sldMkLst>
      </pc:sldChg>
      <pc:sldChg chg="addSp delSp modSp add ord modNotesTx">
        <pc:chgData name="Meer, Micha van der" userId="4f800f7df4c8d948" providerId="OrgId" clId="{17C50A95-7174-4724-A9A7-2EF02053B5DD}" dt="2019-08-29T12:43:03.646" v="129" actId="20577"/>
        <pc:sldMkLst>
          <pc:docMk/>
          <pc:sldMk cId="2473172952" sldId="601"/>
        </pc:sldMkLst>
        <pc:spChg chg="mod">
          <ac:chgData name="Meer, Micha van der" userId="4f800f7df4c8d948" providerId="OrgId" clId="{17C50A95-7174-4724-A9A7-2EF02053B5DD}" dt="2019-08-29T12:38:42.411" v="11" actId="20577"/>
          <ac:spMkLst>
            <pc:docMk/>
            <pc:sldMk cId="2473172952" sldId="601"/>
            <ac:spMk id="15" creationId="{CB18B830-EF2F-4FCA-A733-6220091183C7}"/>
          </ac:spMkLst>
        </pc:spChg>
        <pc:spChg chg="mod">
          <ac:chgData name="Meer, Micha van der" userId="4f800f7df4c8d948" providerId="OrgId" clId="{17C50A95-7174-4724-A9A7-2EF02053B5DD}" dt="2019-08-29T12:42:42.226" v="114" actId="20577"/>
          <ac:spMkLst>
            <pc:docMk/>
            <pc:sldMk cId="2473172952" sldId="601"/>
            <ac:spMk id="18" creationId="{F7739A75-A74F-4D03-8CD6-F1C524CB9849}"/>
          </ac:spMkLst>
        </pc:spChg>
        <pc:picChg chg="add">
          <ac:chgData name="Meer, Micha van der" userId="4f800f7df4c8d948" providerId="OrgId" clId="{17C50A95-7174-4724-A9A7-2EF02053B5DD}" dt="2019-08-29T12:40:36.095" v="29"/>
          <ac:picMkLst>
            <pc:docMk/>
            <pc:sldMk cId="2473172952" sldId="601"/>
            <ac:picMk id="19" creationId="{488696AE-AE3A-47E1-B89E-C5C638DAEFB6}"/>
          </ac:picMkLst>
        </pc:picChg>
        <pc:picChg chg="add">
          <ac:chgData name="Meer, Micha van der" userId="4f800f7df4c8d948" providerId="OrgId" clId="{17C50A95-7174-4724-A9A7-2EF02053B5DD}" dt="2019-08-29T12:40:36.095" v="29"/>
          <ac:picMkLst>
            <pc:docMk/>
            <pc:sldMk cId="2473172952" sldId="601"/>
            <ac:picMk id="20" creationId="{15E67E36-ADE3-4DA1-8843-FD3D66A694BF}"/>
          </ac:picMkLst>
        </pc:picChg>
        <pc:picChg chg="del">
          <ac:chgData name="Meer, Micha van der" userId="4f800f7df4c8d948" providerId="OrgId" clId="{17C50A95-7174-4724-A9A7-2EF02053B5DD}" dt="2019-08-29T12:39:08.892" v="12" actId="478"/>
          <ac:picMkLst>
            <pc:docMk/>
            <pc:sldMk cId="2473172952" sldId="601"/>
            <ac:picMk id="28" creationId="{7DB11DD9-4295-498A-9156-4D30EA6351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2D1E-31D5-468B-9A1C-7901113A41A9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D653-1F50-42D3-9433-E70208EEB3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57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logo are respective owned by the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not mentioned graphics or text are © Witan BV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 ? L</a:t>
            </a:r>
            <a:r>
              <a:rPr lang="en-GB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ecture</a:t>
            </a:r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owner micha van der Meer</a:t>
            </a:r>
          </a:p>
          <a:p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column 1 and </a:t>
            </a:r>
            <a:r>
              <a:rPr lang="en-US" b="1" dirty="0" err="1"/>
              <a:t>untill</a:t>
            </a:r>
            <a:r>
              <a:rPr lang="en-US" b="1" dirty="0"/>
              <a:t> </a:t>
            </a:r>
            <a:r>
              <a:rPr lang="en-US" dirty="0"/>
              <a:t>column 3.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9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0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85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worry , we supply a solution later 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02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613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39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18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6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13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73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1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781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adding some meaningful HTML5 elements.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45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some colors to see what is what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859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the .</a:t>
            </a:r>
            <a:r>
              <a:rPr lang="en-US" dirty="0" err="1"/>
              <a:t>css</a:t>
            </a:r>
            <a:r>
              <a:rPr lang="en-US" dirty="0"/>
              <a:t> setup from last time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34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Grid template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12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do it the GRID AREA way.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059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the area’s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53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2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91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8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38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38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790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039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 course it is stupid to name HTML elements and not add classers and id for flexibilities. </a:t>
            </a:r>
          </a:p>
          <a:p>
            <a:r>
              <a:rPr lang="en-US" dirty="0"/>
              <a:t>We do it, because we can! Even if it is not smart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8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35-45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961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we throw everything away?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WAY 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860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 you can do everything you like.</a:t>
            </a:r>
          </a:p>
          <a:p>
            <a:r>
              <a:rPr lang="en-US" dirty="0"/>
              <a:t>Understand that it exist and it improve development time. </a:t>
            </a:r>
          </a:p>
          <a:p>
            <a:r>
              <a:rPr lang="en-US" dirty="0"/>
              <a:t>But for the assessment it is forbidden. </a:t>
            </a:r>
          </a:p>
          <a:p>
            <a:r>
              <a:rPr lang="en-US" dirty="0"/>
              <a:t>We like to know if the student can program and not copy paste. 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99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097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582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en-US" dirty="0"/>
              <a:t>Bootstrap , but div is always wrong :P</a:t>
            </a:r>
          </a:p>
          <a:p>
            <a:pPr marL="285750" indent="-285750">
              <a:buAutoNum type="romanUcPeriod"/>
            </a:pPr>
            <a:r>
              <a:rPr lang="en-US" dirty="0"/>
              <a:t>CSS grid, but value is a discussion.</a:t>
            </a:r>
          </a:p>
          <a:p>
            <a:pPr marL="285750" indent="-285750">
              <a:buAutoNum type="romanUcPeriod"/>
            </a:pPr>
            <a:r>
              <a:rPr lang="en-US" dirty="0"/>
              <a:t>CSS</a:t>
            </a:r>
          </a:p>
          <a:p>
            <a:pPr marL="285750" indent="-285750">
              <a:buAutoNum type="romanU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No, overflow-x: hidden;</a:t>
            </a:r>
          </a:p>
          <a:p>
            <a:pPr marL="285750" indent="-285750">
              <a:buAutoNum type="romanU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behind text.</a:t>
            </a:r>
            <a:endParaRPr lang="en-US" dirty="0"/>
          </a:p>
          <a:p>
            <a:pPr marL="285750" indent="-285750">
              <a:buAutoNum type="romanUcPeriod"/>
            </a:pPr>
            <a:endParaRPr lang="en-US" dirty="0"/>
          </a:p>
          <a:p>
            <a:pPr marL="285750" indent="-285750">
              <a:buAutoNum type="romanUcPeriod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4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4044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639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you look to the examples … You need to invest a lot of time to figure out how it is really working.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506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99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Great site to visit to understand the difference. We do not have time to go deeper in the lesson.</a:t>
            </a:r>
          </a:p>
          <a:p>
            <a:r>
              <a:rPr lang="en-GB"/>
              <a:t>70 – 90 min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859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0229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465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621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974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9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817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060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used semantic elements here, but We are choosing to stick with 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div’s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the comparison to the Bootstrap example easier.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79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used semantic elements here, but We are choosing to stick with 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div’s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the comparison to the Bootstrap example easier.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0666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have used semantic elements here, but We are choosing to stick with 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div’s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the comparison to the Bootstrap example easier.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353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worse with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 website!!!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327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Reordering the content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152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-&gt; move HTML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638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 -&gt; move HTML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22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3220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9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we throw everything away?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93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https://www.w3schools.com/css/css_grid.asp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2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https://caniuse.com/#search=grid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69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797D2-A105-410C-AA92-E466FB6B5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1A2EB2-91DE-4794-A181-BD0FFD957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88B339-DB13-4884-BB25-5C2BFABF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12EA10-3988-4444-9A5C-BA88660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209FF5-C67E-4498-95E7-8BDFDDEA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7F7C0-6CDB-4DDC-82C4-9F1B2F2F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F4BF3C-F278-44BD-AC32-F3A72C82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C5825-F23E-4802-9DB2-8692245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F032FB-F21D-427B-8E05-2CA374B9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2EA3E6-F79D-4322-8640-3776BC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01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EDA892C-94B9-44E0-A6EF-3DB074E9F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D509EA-5C9B-46D4-BC4F-6EE8902DB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E826EE-B718-4951-8019-895EEEAF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ADC270-FEAE-4CFB-BD98-E9600970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829B8F-57F1-4A3E-BDA2-F3E56BB6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4105-8624-4B62-AFDF-BB27FAF6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C9D97A-123B-4895-99FC-3B526CEB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AC7F8C-6C56-4D88-A156-7091D214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0F9BD0-342F-4311-9B6D-3A3D28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F89A6-96E7-4E64-B069-B1B8CBB0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6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35192-96A8-46DF-B508-2B4B3C1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6977FD-442C-4FDD-B324-1547A235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95A4A7-8516-43B6-85D8-1657A7A3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4500A4-E82D-4C6C-9E33-09644836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B2265C-F25C-4D5D-B256-76858CE1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7DA39-B3DD-47DB-AB96-6679E68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CBA951-E1AB-4C9D-BCBC-3C65343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E59659-FB07-4C66-B463-5A6DA5C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0A7200-1A92-4E2D-90A4-C0A47BB5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097B35-C75D-4363-BF64-3F7186D4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E06D03-A155-44B0-8549-AE0C0FC2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67919-1955-43F1-B498-C57DF7E9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522F0A-DB1C-4427-BAB0-295D6479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0A6F0A-11EC-4C2F-B7D3-47F3E0FF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080381-0118-42C6-B1C9-DE6EFA306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4BEDB5-4B99-42B5-90D7-FE01DFCE3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37E4787-56E6-4292-9291-10417986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F703CFE-0179-421C-B095-A8516514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EF865C-2ABF-4D4A-B9AD-474582CC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2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AA008-43B4-4658-8EDA-CA5EBEDF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3DDD10-0A9B-419C-AB4F-045BDBF3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73E877-260F-4AF5-8882-F4E7F4F7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AB530C-5888-4159-9BB4-BAF9717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1E5D6-1072-427C-B96D-0FD8CC42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35B661-D03C-4E3B-8B13-A095837F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A1B6B5-382C-4E03-BCD2-379333C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12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D938-119C-451D-B142-C146AB20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B0C30A-0D02-4853-A967-A2BE680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BE093E-FCB3-440F-AFA7-E63C36AB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E721DB-1447-4383-86ED-D55D887F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F24669-1A47-4F4A-A193-976BF223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DF4B6C-AFE9-4588-B025-7B15682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3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D44CF-BA3B-401D-85C9-2AC6760F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8DDEAC0-147B-4E99-BFBD-CC244DC1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6D2D6B-81F6-41E8-A07A-CDE5D23A2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3873E2-5EBB-465B-BDBA-645326D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90B11B-1586-4EAA-AC78-65D365C1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C02C88D-0981-4167-8C18-0403F57A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B044BA-3380-42B4-AFF1-FB8668D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822180-64CA-4175-9957-1E5D38F1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6CE40C-A769-493B-8734-117833D3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3D1E-86CC-49F1-B72A-2178B8D9F7DC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2123D6-F311-4227-9627-597973B1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4E3BB-2551-4A7A-9AD1-CD88ADAD5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6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.jp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utorialzine.com/2017/03/css-grid-vs-flexbox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5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4EDDC1D-7734-446F-B5F2-557DC0B83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712" y="2391156"/>
            <a:ext cx="8380800" cy="1220400"/>
          </a:xfrm>
        </p:spPr>
        <p:txBody>
          <a:bodyPr/>
          <a:lstStyle/>
          <a:p>
            <a:pPr algn="l"/>
            <a:r>
              <a:rPr lang="en-US" dirty="0">
                <a:latin typeface="Arial Narrow" panose="020B0606020202030204" pitchFamily="34" charset="0"/>
              </a:rPr>
              <a:t>College 7</a:t>
            </a:r>
          </a:p>
          <a:p>
            <a:pPr algn="l"/>
            <a:r>
              <a:rPr lang="nl-NL" sz="1800" dirty="0">
                <a:latin typeface="Arial Narrow" panose="020B0606020202030204" pitchFamily="34" charset="0"/>
              </a:rPr>
              <a:t>[3 EC, 84 SBU , Product]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AA412D7-7DC3-4D43-A71E-3FD65A65B60D}"/>
              </a:ext>
            </a:extLst>
          </p:cNvPr>
          <p:cNvSpPr txBox="1">
            <a:spLocks/>
          </p:cNvSpPr>
          <p:nvPr/>
        </p:nvSpPr>
        <p:spPr>
          <a:xfrm>
            <a:off x="1108512" y="1508780"/>
            <a:ext cx="9163200" cy="89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err="1">
                <a:solidFill>
                  <a:srgbClr val="0066B3"/>
                </a:solidFill>
                <a:latin typeface="Arial Narrow" panose="020B0606020202030204" pitchFamily="34" charset="0"/>
              </a:rPr>
              <a:t>Webmarkup</a:t>
            </a:r>
            <a:r>
              <a:rPr lang="en-US" dirty="0"/>
              <a:t>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E8D4AA-A81E-4C0D-9759-28C00C7D4D63}"/>
              </a:ext>
            </a:extLst>
          </p:cNvPr>
          <p:cNvSpPr txBox="1">
            <a:spLocks/>
          </p:cNvSpPr>
          <p:nvPr/>
        </p:nvSpPr>
        <p:spPr>
          <a:xfrm>
            <a:off x="6002288" y="5746151"/>
            <a:ext cx="6014400" cy="93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Location : Haarlem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Micha van der Meer (INF) , Frank </a:t>
            </a:r>
            <a:r>
              <a:rPr lang="en-US" sz="1600" dirty="0" err="1">
                <a:solidFill>
                  <a:srgbClr val="0066B3"/>
                </a:solidFill>
              </a:rPr>
              <a:t>Dersjant</a:t>
            </a:r>
            <a:r>
              <a:rPr lang="en-US" sz="1600" dirty="0">
                <a:solidFill>
                  <a:srgbClr val="0066B3"/>
                </a:solidFill>
              </a:rPr>
              <a:t> (IT)</a:t>
            </a:r>
          </a:p>
          <a:p>
            <a:pPr marL="0" indent="0">
              <a:buNone/>
            </a:pPr>
            <a:r>
              <a:rPr lang="en-US" sz="1600">
                <a:solidFill>
                  <a:srgbClr val="0066B3"/>
                </a:solidFill>
              </a:rPr>
              <a:t>Version 3.02</a:t>
            </a:r>
            <a:endParaRPr lang="en-US" sz="1600" dirty="0">
              <a:solidFill>
                <a:srgbClr val="0066B3"/>
              </a:solidFill>
            </a:endParaRPr>
          </a:p>
        </p:txBody>
      </p:sp>
      <p:pic>
        <p:nvPicPr>
          <p:cNvPr id="8" name="Picture 4" descr="Low Angle View of Laptop Keyboard">
            <a:extLst>
              <a:ext uri="{FF2B5EF4-FFF2-40B4-BE49-F238E27FC236}">
                <a16:creationId xmlns:a16="http://schemas.microsoft.com/office/drawing/2014/main" id="{DFF72DE0-0592-48F9-A666-1CF7D944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8780"/>
            <a:ext cx="5221942" cy="39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6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A258C4-1909-45AD-BFE6-521C29B0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4B2337-E66A-4734-80C1-03228162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44CF824-F511-4946-9930-A19DCFE15BFF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59F76DB-9998-4CF8-A63C-82815C65E610}"/>
              </a:ext>
            </a:extLst>
          </p:cNvPr>
          <p:cNvSpPr/>
          <p:nvPr/>
        </p:nvSpPr>
        <p:spPr>
          <a:xfrm>
            <a:off x="1078494" y="1468212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0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A258C4-1909-45AD-BFE6-521C29B0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4B2337-E66A-4734-80C1-03228162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44CF824-F511-4946-9930-A19DCFE15BFF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59F76DB-9998-4CF8-A63C-82815C65E610}"/>
              </a:ext>
            </a:extLst>
          </p:cNvPr>
          <p:cNvSpPr/>
          <p:nvPr/>
        </p:nvSpPr>
        <p:spPr>
          <a:xfrm>
            <a:off x="1078494" y="1741478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5AEC312-E9AD-41A0-9748-805EEAE89EC5}"/>
              </a:ext>
            </a:extLst>
          </p:cNvPr>
          <p:cNvSpPr/>
          <p:nvPr/>
        </p:nvSpPr>
        <p:spPr>
          <a:xfrm>
            <a:off x="1085786" y="2488426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631A2A-9C88-4683-BCB1-BF99AF2D8E53}"/>
              </a:ext>
            </a:extLst>
          </p:cNvPr>
          <p:cNvSpPr/>
          <p:nvPr/>
        </p:nvSpPr>
        <p:spPr>
          <a:xfrm>
            <a:off x="1078494" y="3277965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2AE0C53-6AE9-4B07-BB95-71AD26288B8E}"/>
              </a:ext>
            </a:extLst>
          </p:cNvPr>
          <p:cNvSpPr/>
          <p:nvPr/>
        </p:nvSpPr>
        <p:spPr>
          <a:xfrm>
            <a:off x="1078494" y="4692999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2B61EE6A-8AC7-4E04-94E5-E90699DFF2B6}"/>
              </a:ext>
            </a:extLst>
          </p:cNvPr>
          <p:cNvSpPr/>
          <p:nvPr/>
        </p:nvSpPr>
        <p:spPr>
          <a:xfrm>
            <a:off x="1085786" y="5465287"/>
            <a:ext cx="3504016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73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785131" y="173500"/>
            <a:ext cx="240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A258C4-1909-45AD-BFE6-521C29B0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4B2337-E66A-4734-80C1-03228162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44CF824-F511-4946-9930-A19DCFE15BFF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515C9A-8CD4-4929-8E30-403C65851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364" y="1023688"/>
            <a:ext cx="3476190" cy="3885714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78343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A258C4-1909-45AD-BFE6-521C29B0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4B2337-E66A-4734-80C1-03228162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44CF824-F511-4946-9930-A19DCFE15BFF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515C9A-8CD4-4929-8E30-403C65851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364" y="1023688"/>
            <a:ext cx="3476190" cy="3885714"/>
          </a:xfrm>
          <a:prstGeom prst="rect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DD6432-531B-4F29-B873-BAAAC0A23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858" y="915132"/>
            <a:ext cx="3084935" cy="590523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20295B8-FD07-47A6-B276-E26085D184FF}"/>
              </a:ext>
            </a:extLst>
          </p:cNvPr>
          <p:cNvSpPr txBox="1"/>
          <p:nvPr/>
        </p:nvSpPr>
        <p:spPr>
          <a:xfrm>
            <a:off x="9785131" y="173500"/>
            <a:ext cx="240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8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D6214E5-5E15-4FF1-8C4F-FAE59A8C4B15}"/>
              </a:ext>
            </a:extLst>
          </p:cNvPr>
          <p:cNvSpPr/>
          <p:nvPr/>
        </p:nvSpPr>
        <p:spPr>
          <a:xfrm>
            <a:off x="1271752" y="2806262"/>
            <a:ext cx="7157545" cy="4939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619184B-163F-4F56-999A-95507F5D4C3C}"/>
              </a:ext>
            </a:extLst>
          </p:cNvPr>
          <p:cNvSpPr/>
          <p:nvPr/>
        </p:nvSpPr>
        <p:spPr>
          <a:xfrm>
            <a:off x="1271752" y="2554668"/>
            <a:ext cx="70105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4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D6214E5-5E15-4FF1-8C4F-FAE59A8C4B15}"/>
              </a:ext>
            </a:extLst>
          </p:cNvPr>
          <p:cNvSpPr/>
          <p:nvPr/>
        </p:nvSpPr>
        <p:spPr>
          <a:xfrm>
            <a:off x="1271752" y="3048000"/>
            <a:ext cx="7157545" cy="2522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C91352B-DDA7-4B26-8F8B-095435235B80}"/>
              </a:ext>
            </a:extLst>
          </p:cNvPr>
          <p:cNvSpPr/>
          <p:nvPr/>
        </p:nvSpPr>
        <p:spPr>
          <a:xfrm>
            <a:off x="1271752" y="2806915"/>
            <a:ext cx="70105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62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0F36D95-E9D9-4321-9CC8-A6BD321C932C}"/>
              </a:ext>
            </a:extLst>
          </p:cNvPr>
          <p:cNvSpPr/>
          <p:nvPr/>
        </p:nvSpPr>
        <p:spPr>
          <a:xfrm>
            <a:off x="1271752" y="3038141"/>
            <a:ext cx="70105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3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EC5DBBA-944E-457D-9073-48144CF79170}"/>
              </a:ext>
            </a:extLst>
          </p:cNvPr>
          <p:cNvSpPr/>
          <p:nvPr/>
        </p:nvSpPr>
        <p:spPr>
          <a:xfrm>
            <a:off x="3930868" y="2781300"/>
            <a:ext cx="588579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4E9DB58-A83A-4100-A486-1D33D164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325" y="3512216"/>
            <a:ext cx="5885794" cy="3287825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48ADA28-DB63-4DB0-9249-2C446993155D}"/>
              </a:ext>
            </a:extLst>
          </p:cNvPr>
          <p:cNvSpPr/>
          <p:nvPr/>
        </p:nvSpPr>
        <p:spPr>
          <a:xfrm>
            <a:off x="2879834" y="3586317"/>
            <a:ext cx="1587063" cy="31351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5956D2A7-512A-4235-9736-104B4CEF45A0}"/>
              </a:ext>
            </a:extLst>
          </p:cNvPr>
          <p:cNvSpPr/>
          <p:nvPr/>
        </p:nvSpPr>
        <p:spPr>
          <a:xfrm rot="1056639">
            <a:off x="3775897" y="3164206"/>
            <a:ext cx="252249" cy="45184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60F0DFDA-C72A-4F23-87B2-600A489FE610}"/>
              </a:ext>
            </a:extLst>
          </p:cNvPr>
          <p:cNvSpPr/>
          <p:nvPr/>
        </p:nvSpPr>
        <p:spPr>
          <a:xfrm rot="20394373">
            <a:off x="4799571" y="3119850"/>
            <a:ext cx="252249" cy="512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1EDD90D5-4D97-4218-8488-D23DB0830B4C}"/>
              </a:ext>
            </a:extLst>
          </p:cNvPr>
          <p:cNvSpPr/>
          <p:nvPr/>
        </p:nvSpPr>
        <p:spPr>
          <a:xfrm rot="19101933">
            <a:off x="5586811" y="3063204"/>
            <a:ext cx="252249" cy="6067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865EEDCC-1D25-4F18-9753-D030EF25AFE4}"/>
              </a:ext>
            </a:extLst>
          </p:cNvPr>
          <p:cNvSpPr/>
          <p:nvPr/>
        </p:nvSpPr>
        <p:spPr>
          <a:xfrm rot="17806950">
            <a:off x="6761287" y="2715842"/>
            <a:ext cx="252249" cy="1202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679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BA0B07-B9A3-4BD9-93F2-178B701F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82" y="2806294"/>
            <a:ext cx="5000000" cy="276190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EC5DBBA-944E-457D-9073-48144CF79170}"/>
              </a:ext>
            </a:extLst>
          </p:cNvPr>
          <p:cNvSpPr/>
          <p:nvPr/>
        </p:nvSpPr>
        <p:spPr>
          <a:xfrm>
            <a:off x="1271752" y="2781300"/>
            <a:ext cx="5000000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93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B81E202-D8C3-4553-987C-AEC4F4BF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" y="987319"/>
            <a:ext cx="7504762" cy="267619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BA0B07-B9A3-4BD9-93F2-178B701F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82" y="2806294"/>
            <a:ext cx="5000000" cy="276190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EC5DBBA-944E-457D-9073-48144CF79170}"/>
              </a:ext>
            </a:extLst>
          </p:cNvPr>
          <p:cNvSpPr/>
          <p:nvPr/>
        </p:nvSpPr>
        <p:spPr>
          <a:xfrm>
            <a:off x="1271752" y="2781300"/>
            <a:ext cx="5000000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F418EA-BEA4-4386-B3A8-95909ECC3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47" y="3471040"/>
            <a:ext cx="5940693" cy="3318492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74369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Course planning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2">
            <a:extLst>
              <a:ext uri="{FF2B5EF4-FFF2-40B4-BE49-F238E27FC236}">
                <a16:creationId xmlns:a16="http://schemas.microsoft.com/office/drawing/2014/main" id="{495FF70F-BBAC-4C08-880E-8B87C3B835BA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ACBBF96D-170C-406C-BC55-A68F613F8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86535"/>
              </p:ext>
            </p:extLst>
          </p:nvPr>
        </p:nvGraphicFramePr>
        <p:xfrm>
          <a:off x="1246579" y="1418842"/>
          <a:ext cx="10113317" cy="352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Term 1 – 19/20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1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setup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621608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2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Basic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3 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Advanced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4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Basic CSS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5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Advanced CSS</a:t>
                      </a:r>
                      <a:endParaRPr lang="en-GB" sz="1600" noProof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6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Expert CSS </a:t>
                      </a:r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+ </a:t>
                      </a:r>
                      <a:r>
                        <a:rPr lang="en-GB" sz="1600" noProof="0" dirty="0">
                          <a:solidFill>
                            <a:srgbClr val="000000"/>
                          </a:solidFill>
                          <a:effectLst/>
                        </a:rPr>
                        <a:t>provision and explaining (end)assessment 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7</a:t>
                      </a:r>
                      <a:endParaRPr lang="en-GB" sz="1600" noProof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development tools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72895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Exam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Finishing assessment </a:t>
                      </a:r>
                      <a:endParaRPr lang="en-GB" sz="16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44 –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10 November 2019 23:59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Deadline assessment 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16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1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047134"/>
            <a:ext cx="70105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ballon: ovaal 13">
            <a:extLst>
              <a:ext uri="{FF2B5EF4-FFF2-40B4-BE49-F238E27FC236}">
                <a16:creationId xmlns:a16="http://schemas.microsoft.com/office/drawing/2014/main" id="{6EFE92D3-383A-4D4A-81B2-EF1715EBF887}"/>
              </a:ext>
            </a:extLst>
          </p:cNvPr>
          <p:cNvSpPr/>
          <p:nvPr/>
        </p:nvSpPr>
        <p:spPr>
          <a:xfrm>
            <a:off x="4099034" y="2049517"/>
            <a:ext cx="2722180" cy="1650124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Back to </a:t>
            </a:r>
          </a:p>
          <a:p>
            <a:pPr algn="ctr"/>
            <a:r>
              <a:rPr lang="en-US" sz="3600" dirty="0"/>
              <a:t>4x auto </a:t>
            </a:r>
            <a:endParaRPr lang="en-GB" sz="3600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FF035B6-598A-4CC7-BCE9-5AA517E2C3E8}"/>
              </a:ext>
            </a:extLst>
          </p:cNvPr>
          <p:cNvSpPr/>
          <p:nvPr/>
        </p:nvSpPr>
        <p:spPr>
          <a:xfrm>
            <a:off x="699241" y="4771693"/>
            <a:ext cx="4019904" cy="372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62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87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B1FB613E-C427-4B01-A232-EDDBFC131712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6766C74-892E-4A3F-AA48-584D8C12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68" y="1355107"/>
            <a:ext cx="7752381" cy="434285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" name="Pijl: links/rechts 1">
            <a:extLst>
              <a:ext uri="{FF2B5EF4-FFF2-40B4-BE49-F238E27FC236}">
                <a16:creationId xmlns:a16="http://schemas.microsoft.com/office/drawing/2014/main" id="{02FD2DCA-475F-4B8F-9A6F-6C08E8E297CD}"/>
              </a:ext>
            </a:extLst>
          </p:cNvPr>
          <p:cNvSpPr/>
          <p:nvPr/>
        </p:nvSpPr>
        <p:spPr>
          <a:xfrm>
            <a:off x="4487918" y="4867635"/>
            <a:ext cx="1051034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jl: links/rechts 10">
            <a:extLst>
              <a:ext uri="{FF2B5EF4-FFF2-40B4-BE49-F238E27FC236}">
                <a16:creationId xmlns:a16="http://schemas.microsoft.com/office/drawing/2014/main" id="{143CF22F-2C08-4C8D-A437-D4AA45D7E9B5}"/>
              </a:ext>
            </a:extLst>
          </p:cNvPr>
          <p:cNvSpPr/>
          <p:nvPr/>
        </p:nvSpPr>
        <p:spPr>
          <a:xfrm>
            <a:off x="6069069" y="4867635"/>
            <a:ext cx="1051034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83DF0627-85C6-41FD-B724-078EC16DBA86}"/>
              </a:ext>
            </a:extLst>
          </p:cNvPr>
          <p:cNvSpPr/>
          <p:nvPr/>
        </p:nvSpPr>
        <p:spPr>
          <a:xfrm>
            <a:off x="7662041" y="4867635"/>
            <a:ext cx="1051034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jl: links/rechts 12">
            <a:extLst>
              <a:ext uri="{FF2B5EF4-FFF2-40B4-BE49-F238E27FC236}">
                <a16:creationId xmlns:a16="http://schemas.microsoft.com/office/drawing/2014/main" id="{ACE4D9F4-17D6-44D0-B86F-20B8282E5250}"/>
              </a:ext>
            </a:extLst>
          </p:cNvPr>
          <p:cNvSpPr/>
          <p:nvPr/>
        </p:nvSpPr>
        <p:spPr>
          <a:xfrm>
            <a:off x="9233993" y="4853215"/>
            <a:ext cx="1051034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links/rechts 13">
            <a:extLst>
              <a:ext uri="{FF2B5EF4-FFF2-40B4-BE49-F238E27FC236}">
                <a16:creationId xmlns:a16="http://schemas.microsoft.com/office/drawing/2014/main" id="{7A9A851A-F15A-461A-9B73-D5739D7E22DF}"/>
              </a:ext>
            </a:extLst>
          </p:cNvPr>
          <p:cNvSpPr/>
          <p:nvPr/>
        </p:nvSpPr>
        <p:spPr>
          <a:xfrm>
            <a:off x="10805945" y="4867635"/>
            <a:ext cx="1051034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69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F81F8A5-7C21-4393-8A25-B44D8422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9" y="4851545"/>
            <a:ext cx="3571429" cy="33333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7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6397BCE-DB24-4087-81A3-54AABA37C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9" y="4851545"/>
            <a:ext cx="3571429" cy="333333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B15F37D6-7F88-493A-A713-764DF1D72C1C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6A2CCA0-C036-4EC5-87DC-10C25B25D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806" y="1572513"/>
            <a:ext cx="7647619" cy="428571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2" name="Pijl: links/rechts 1">
            <a:extLst>
              <a:ext uri="{FF2B5EF4-FFF2-40B4-BE49-F238E27FC236}">
                <a16:creationId xmlns:a16="http://schemas.microsoft.com/office/drawing/2014/main" id="{02FD2DCA-475F-4B8F-9A6F-6C08E8E297CD}"/>
              </a:ext>
            </a:extLst>
          </p:cNvPr>
          <p:cNvSpPr/>
          <p:nvPr/>
        </p:nvSpPr>
        <p:spPr>
          <a:xfrm>
            <a:off x="4561489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ijl: links/rechts 17">
            <a:extLst>
              <a:ext uri="{FF2B5EF4-FFF2-40B4-BE49-F238E27FC236}">
                <a16:creationId xmlns:a16="http://schemas.microsoft.com/office/drawing/2014/main" id="{6F351439-20E2-478B-9993-C5447960F9D3}"/>
              </a:ext>
            </a:extLst>
          </p:cNvPr>
          <p:cNvSpPr/>
          <p:nvPr/>
        </p:nvSpPr>
        <p:spPr>
          <a:xfrm>
            <a:off x="5716316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ijl: links/rechts 18">
            <a:extLst>
              <a:ext uri="{FF2B5EF4-FFF2-40B4-BE49-F238E27FC236}">
                <a16:creationId xmlns:a16="http://schemas.microsoft.com/office/drawing/2014/main" id="{2941D551-71FA-4BFC-B9D5-D67C3ADDEC29}"/>
              </a:ext>
            </a:extLst>
          </p:cNvPr>
          <p:cNvSpPr/>
          <p:nvPr/>
        </p:nvSpPr>
        <p:spPr>
          <a:xfrm>
            <a:off x="6423135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ijl: links/rechts 19">
            <a:extLst>
              <a:ext uri="{FF2B5EF4-FFF2-40B4-BE49-F238E27FC236}">
                <a16:creationId xmlns:a16="http://schemas.microsoft.com/office/drawing/2014/main" id="{471035FF-5FCB-4715-A00F-CD38C5EAF61D}"/>
              </a:ext>
            </a:extLst>
          </p:cNvPr>
          <p:cNvSpPr/>
          <p:nvPr/>
        </p:nvSpPr>
        <p:spPr>
          <a:xfrm>
            <a:off x="7543194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ijl: links/rechts 20">
            <a:extLst>
              <a:ext uri="{FF2B5EF4-FFF2-40B4-BE49-F238E27FC236}">
                <a16:creationId xmlns:a16="http://schemas.microsoft.com/office/drawing/2014/main" id="{947834E0-7D26-443C-8DB3-F790F1D26071}"/>
              </a:ext>
            </a:extLst>
          </p:cNvPr>
          <p:cNvSpPr/>
          <p:nvPr/>
        </p:nvSpPr>
        <p:spPr>
          <a:xfrm>
            <a:off x="8250013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ijl: links/rechts 21">
            <a:extLst>
              <a:ext uri="{FF2B5EF4-FFF2-40B4-BE49-F238E27FC236}">
                <a16:creationId xmlns:a16="http://schemas.microsoft.com/office/drawing/2014/main" id="{859F681E-04C4-4C5B-8D5C-E6539416A349}"/>
              </a:ext>
            </a:extLst>
          </p:cNvPr>
          <p:cNvSpPr/>
          <p:nvPr/>
        </p:nvSpPr>
        <p:spPr>
          <a:xfrm>
            <a:off x="9390604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ijl: links/rechts 22">
            <a:extLst>
              <a:ext uri="{FF2B5EF4-FFF2-40B4-BE49-F238E27FC236}">
                <a16:creationId xmlns:a16="http://schemas.microsoft.com/office/drawing/2014/main" id="{384D7A59-54E1-46B9-A9C0-0F7AB9DFED19}"/>
              </a:ext>
            </a:extLst>
          </p:cNvPr>
          <p:cNvSpPr/>
          <p:nvPr/>
        </p:nvSpPr>
        <p:spPr>
          <a:xfrm>
            <a:off x="10097423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Pijl: links/rechts 23">
            <a:extLst>
              <a:ext uri="{FF2B5EF4-FFF2-40B4-BE49-F238E27FC236}">
                <a16:creationId xmlns:a16="http://schemas.microsoft.com/office/drawing/2014/main" id="{5170A57F-4D1E-4028-AB9D-C25582F210DB}"/>
              </a:ext>
            </a:extLst>
          </p:cNvPr>
          <p:cNvSpPr/>
          <p:nvPr/>
        </p:nvSpPr>
        <p:spPr>
          <a:xfrm>
            <a:off x="11238014" y="4861268"/>
            <a:ext cx="683173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36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F81F8A5-7C21-4393-8A25-B44D8422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9" y="4851545"/>
            <a:ext cx="3571429" cy="33333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B3F0689-B242-4CD4-8C53-A03506C0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91" y="4873386"/>
            <a:ext cx="3628571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3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6397BCE-DB24-4087-81A3-54AABA37C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09" y="4851545"/>
            <a:ext cx="3571429" cy="333333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B15F37D6-7F88-493A-A713-764DF1D72C1C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0FD40936-5FAA-474C-B9FC-D6347AE2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91" y="4873386"/>
            <a:ext cx="3628571" cy="21904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A8587F7-12A4-431C-A9B3-41B7C85A7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130" y="1555531"/>
            <a:ext cx="7638095" cy="4266667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2" name="Pijl: links/rechts 1">
            <a:extLst>
              <a:ext uri="{FF2B5EF4-FFF2-40B4-BE49-F238E27FC236}">
                <a16:creationId xmlns:a16="http://schemas.microsoft.com/office/drawing/2014/main" id="{02FD2DCA-475F-4B8F-9A6F-6C08E8E297CD}"/>
              </a:ext>
            </a:extLst>
          </p:cNvPr>
          <p:cNvSpPr/>
          <p:nvPr/>
        </p:nvSpPr>
        <p:spPr>
          <a:xfrm>
            <a:off x="5173055" y="4889274"/>
            <a:ext cx="1721731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ijl: links/rechts 25">
            <a:extLst>
              <a:ext uri="{FF2B5EF4-FFF2-40B4-BE49-F238E27FC236}">
                <a16:creationId xmlns:a16="http://schemas.microsoft.com/office/drawing/2014/main" id="{070D3053-536A-44BA-B5EA-06E51EDA874E}"/>
              </a:ext>
            </a:extLst>
          </p:cNvPr>
          <p:cNvSpPr/>
          <p:nvPr/>
        </p:nvSpPr>
        <p:spPr>
          <a:xfrm>
            <a:off x="7427311" y="4889274"/>
            <a:ext cx="1721731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Pijl: links/rechts 26">
            <a:extLst>
              <a:ext uri="{FF2B5EF4-FFF2-40B4-BE49-F238E27FC236}">
                <a16:creationId xmlns:a16="http://schemas.microsoft.com/office/drawing/2014/main" id="{1D5B0444-8E98-4213-9477-0BA70531A5CA}"/>
              </a:ext>
            </a:extLst>
          </p:cNvPr>
          <p:cNvSpPr/>
          <p:nvPr/>
        </p:nvSpPr>
        <p:spPr>
          <a:xfrm>
            <a:off x="9681567" y="4889274"/>
            <a:ext cx="1721731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29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CE9103-88A7-4D2B-975C-BB926D6F5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1" y="4871903"/>
            <a:ext cx="4038095" cy="26666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94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8BBB6616-DDAD-4A15-937F-E47AB4AE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81" y="4871903"/>
            <a:ext cx="4038095" cy="266667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B15F37D6-7F88-493A-A713-764DF1D72C1C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54D2145-1634-4C04-960A-04453B77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242" y="1950422"/>
            <a:ext cx="7638095" cy="4266667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2" name="Pijl: links/rechts 1">
            <a:extLst>
              <a:ext uri="{FF2B5EF4-FFF2-40B4-BE49-F238E27FC236}">
                <a16:creationId xmlns:a16="http://schemas.microsoft.com/office/drawing/2014/main" id="{02FD2DCA-475F-4B8F-9A6F-6C08E8E297CD}"/>
              </a:ext>
            </a:extLst>
          </p:cNvPr>
          <p:cNvSpPr/>
          <p:nvPr/>
        </p:nvSpPr>
        <p:spPr>
          <a:xfrm>
            <a:off x="4237634" y="4871903"/>
            <a:ext cx="2499497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ijl: links/rechts 17">
            <a:extLst>
              <a:ext uri="{FF2B5EF4-FFF2-40B4-BE49-F238E27FC236}">
                <a16:creationId xmlns:a16="http://schemas.microsoft.com/office/drawing/2014/main" id="{DF871BC6-4B77-4403-AF88-E97B2A61C1D9}"/>
              </a:ext>
            </a:extLst>
          </p:cNvPr>
          <p:cNvSpPr/>
          <p:nvPr/>
        </p:nvSpPr>
        <p:spPr>
          <a:xfrm>
            <a:off x="9091297" y="4871903"/>
            <a:ext cx="2499497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47778FE-10D6-49F4-93AB-416353B726B5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2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897D8FD3-E9CD-43BB-8200-394BA3EF372B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6377F73-8B83-4841-B636-89191DFC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19" y="4879271"/>
            <a:ext cx="3571429" cy="23809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120E9AD1-0E85-44E1-A272-AEC7F59AEE1E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5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2ADFA6-94CE-4003-BF1E-0F7D44881D0B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9D6354-0FB9-43E8-BC8C-CB4BECC2308E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 about the previous lectures?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E476AE76-E3B0-4079-94BB-FF0C28E216A9}"/>
              </a:ext>
            </a:extLst>
          </p:cNvPr>
          <p:cNvSpPr/>
          <p:nvPr/>
        </p:nvSpPr>
        <p:spPr>
          <a:xfrm>
            <a:off x="1168408" y="137281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Basic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Position [static, absolute, relative and fixed]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Media queries [pc, mobile and tablet]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Z-index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9498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AFF23EC-08B4-458F-AA5D-1D6B5CD5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1" y="2242679"/>
            <a:ext cx="5038095" cy="3171429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B15F37D6-7F88-493A-A713-764DF1D72C1C}"/>
              </a:ext>
            </a:extLst>
          </p:cNvPr>
          <p:cNvSpPr/>
          <p:nvPr/>
        </p:nvSpPr>
        <p:spPr>
          <a:xfrm>
            <a:off x="699241" y="4845920"/>
            <a:ext cx="4019904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785C91F-75C0-42FD-A586-05A9C4B2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19" y="4879271"/>
            <a:ext cx="3571429" cy="23809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95F5646-6A19-4209-AE54-D5BF38E9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704" y="1458821"/>
            <a:ext cx="7638095" cy="4266667"/>
          </a:xfrm>
          <a:prstGeom prst="rect">
            <a:avLst/>
          </a:prstGeom>
        </p:spPr>
      </p:pic>
      <p:sp>
        <p:nvSpPr>
          <p:cNvPr id="2" name="Pijl: links/rechts 1">
            <a:extLst>
              <a:ext uri="{FF2B5EF4-FFF2-40B4-BE49-F238E27FC236}">
                <a16:creationId xmlns:a16="http://schemas.microsoft.com/office/drawing/2014/main" id="{02FD2DCA-475F-4B8F-9A6F-6C08E8E297CD}"/>
              </a:ext>
            </a:extLst>
          </p:cNvPr>
          <p:cNvSpPr/>
          <p:nvPr/>
        </p:nvSpPr>
        <p:spPr>
          <a:xfrm>
            <a:off x="6586462" y="4838842"/>
            <a:ext cx="5038095" cy="2785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2ED4EAD-A16F-4634-BC54-4BB42BC7F111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00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D0F4B0D-8952-467A-8EA0-2F04F3567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500967"/>
              </p:ext>
            </p:extLst>
          </p:nvPr>
        </p:nvGraphicFramePr>
        <p:xfrm>
          <a:off x="1348828" y="1555531"/>
          <a:ext cx="10380717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869">
                  <a:extLst>
                    <a:ext uri="{9D8B030D-6E8A-4147-A177-3AD203B41FA5}">
                      <a16:colId xmlns:a16="http://schemas.microsoft.com/office/drawing/2014/main" val="2201684378"/>
                    </a:ext>
                  </a:extLst>
                </a:gridCol>
                <a:gridCol w="4099034">
                  <a:extLst>
                    <a:ext uri="{9D8B030D-6E8A-4147-A177-3AD203B41FA5}">
                      <a16:colId xmlns:a16="http://schemas.microsoft.com/office/drawing/2014/main" val="2270940802"/>
                    </a:ext>
                  </a:extLst>
                </a:gridCol>
                <a:gridCol w="4382814">
                  <a:extLst>
                    <a:ext uri="{9D8B030D-6E8A-4147-A177-3AD203B41FA5}">
                      <a16:colId xmlns:a16="http://schemas.microsoft.com/office/drawing/2014/main" val="373700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 value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justify-content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align-content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7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space-evenly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Horizontal space evenly </a:t>
                      </a:r>
                    </a:p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row +1))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Vertical space evenly </a:t>
                      </a:r>
                    </a:p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a column +1))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1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space-around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Horizontal space around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row *2)</a:t>
                      </a:r>
                      <a:endParaRPr lang="en-GB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Vertical space around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a column *2)</a:t>
                      </a:r>
                      <a:endParaRPr lang="en-GB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38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space-between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Horizontal space between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row -1))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Vertical space between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by (objects in a column -1))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0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center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Horizontal centered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2)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Vertical centered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(space divided 2)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objects left (looks like float : left)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(only one space on the end)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objects top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(only one space on the end)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objects right (looks like float : right)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(only one space on the start)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 objects bottom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(only one space on the start)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74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171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743091" y="173500"/>
            <a:ext cx="244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39BA1FD-7F95-4C07-B368-50A21D975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16" y="1403970"/>
            <a:ext cx="5580952" cy="49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3CB0DD-D9B1-4D11-A2E8-76DBFC1F7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610" y="3947119"/>
            <a:ext cx="3736287" cy="2087103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2DF1A90-ABD1-460D-B3F8-A3BE01245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68" y="1081841"/>
            <a:ext cx="2085918" cy="139061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D650A23E-C39B-4550-905D-C588111ACCBB}"/>
              </a:ext>
            </a:extLst>
          </p:cNvPr>
          <p:cNvSpPr txBox="1"/>
          <p:nvPr/>
        </p:nvSpPr>
        <p:spPr>
          <a:xfrm rot="20872283">
            <a:off x="9679766" y="1470797"/>
            <a:ext cx="182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6174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2C60875-59BC-4001-A313-D662518D6FE9}"/>
              </a:ext>
            </a:extLst>
          </p:cNvPr>
          <p:cNvSpPr/>
          <p:nvPr/>
        </p:nvSpPr>
        <p:spPr>
          <a:xfrm>
            <a:off x="1271752" y="1757127"/>
            <a:ext cx="3196755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61A7554-CB88-47FF-BDF4-B287D7421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336" y="1023831"/>
            <a:ext cx="3133333" cy="103809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FE13ECB7-4CCC-4C3F-8B7F-E72216058490}"/>
              </a:ext>
            </a:extLst>
          </p:cNvPr>
          <p:cNvSpPr/>
          <p:nvPr/>
        </p:nvSpPr>
        <p:spPr>
          <a:xfrm>
            <a:off x="4782660" y="1637700"/>
            <a:ext cx="954676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626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A0558E44-51ED-431B-B887-3B4DB24C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82" y="2288266"/>
            <a:ext cx="6615893" cy="4568897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61A7554-CB88-47FF-BDF4-B287D7421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36" y="1023831"/>
            <a:ext cx="3133333" cy="103809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FE13ECB7-4CCC-4C3F-8B7F-E72216058490}"/>
              </a:ext>
            </a:extLst>
          </p:cNvPr>
          <p:cNvSpPr/>
          <p:nvPr/>
        </p:nvSpPr>
        <p:spPr>
          <a:xfrm rot="5400000">
            <a:off x="6885486" y="1996409"/>
            <a:ext cx="789390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14A1E4D-D7A5-4A53-960B-E47A748DF0A6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17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A0558E44-51ED-431B-B887-3B4DB24C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82" y="2288266"/>
            <a:ext cx="6615893" cy="4568897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61A7554-CB88-47FF-BDF4-B287D7421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36" y="1023831"/>
            <a:ext cx="3133333" cy="103809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FE13ECB7-4CCC-4C3F-8B7F-E72216058490}"/>
              </a:ext>
            </a:extLst>
          </p:cNvPr>
          <p:cNvSpPr/>
          <p:nvPr/>
        </p:nvSpPr>
        <p:spPr>
          <a:xfrm rot="5400000">
            <a:off x="6885486" y="1996409"/>
            <a:ext cx="789390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59E4137-885B-42A2-BB1E-9C5C00B8C59F}"/>
              </a:ext>
            </a:extLst>
          </p:cNvPr>
          <p:cNvSpPr txBox="1"/>
          <p:nvPr/>
        </p:nvSpPr>
        <p:spPr>
          <a:xfrm>
            <a:off x="9080937" y="1190313"/>
            <a:ext cx="1937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</a:t>
            </a:r>
            <a:r>
              <a:rPr lang="en-US" dirty="0"/>
              <a:t> at column 1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until</a:t>
            </a:r>
            <a:r>
              <a:rPr lang="en-US" dirty="0"/>
              <a:t> column 3</a:t>
            </a:r>
            <a:endParaRPr lang="en-GB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D5BDD46-EC12-4815-B802-B7B7F9B1E49A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78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59E4137-885B-42A2-BB1E-9C5C00B8C59F}"/>
              </a:ext>
            </a:extLst>
          </p:cNvPr>
          <p:cNvSpPr txBox="1"/>
          <p:nvPr/>
        </p:nvSpPr>
        <p:spPr>
          <a:xfrm>
            <a:off x="8744695" y="1500343"/>
            <a:ext cx="129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! BE AWARE</a:t>
            </a:r>
            <a:endParaRPr lang="en-GB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1B63B869-633C-4016-9029-7B1C1F415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36" y="1037476"/>
            <a:ext cx="2933333" cy="9904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2C60875-59BC-4001-A313-D662518D6FE9}"/>
              </a:ext>
            </a:extLst>
          </p:cNvPr>
          <p:cNvSpPr/>
          <p:nvPr/>
        </p:nvSpPr>
        <p:spPr>
          <a:xfrm>
            <a:off x="6096001" y="1532610"/>
            <a:ext cx="2490952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47FC405-19D3-4DCC-A0D7-8C837163CB72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54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1B63B869-633C-4016-9029-7B1C1F415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36" y="1037476"/>
            <a:ext cx="2933333" cy="99047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2C60875-59BC-4001-A313-D662518D6FE9}"/>
              </a:ext>
            </a:extLst>
          </p:cNvPr>
          <p:cNvSpPr/>
          <p:nvPr/>
        </p:nvSpPr>
        <p:spPr>
          <a:xfrm>
            <a:off x="6096000" y="1532610"/>
            <a:ext cx="2480441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DB19E3C-54FB-4FB9-8175-9EA33B1CC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9914" y="2449255"/>
            <a:ext cx="6454664" cy="4442612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27C88FB-C584-4DC7-8C36-887B623B984D}"/>
              </a:ext>
            </a:extLst>
          </p:cNvPr>
          <p:cNvSpPr txBox="1"/>
          <p:nvPr/>
        </p:nvSpPr>
        <p:spPr>
          <a:xfrm>
            <a:off x="9080937" y="1190313"/>
            <a:ext cx="1937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</a:t>
            </a:r>
            <a:r>
              <a:rPr lang="en-US" dirty="0"/>
              <a:t> at column 2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until</a:t>
            </a:r>
            <a:r>
              <a:rPr lang="en-US" dirty="0"/>
              <a:t> column 3</a:t>
            </a:r>
            <a:endParaRPr lang="en-GB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12DE31E-D640-4228-B9FE-728B193B95D4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9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F7F6B25-C100-460B-AE9C-C283E7F32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1041806"/>
            <a:ext cx="3123809" cy="210476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5E7282A-2222-4AF5-9A61-45126FA25349}"/>
              </a:ext>
            </a:extLst>
          </p:cNvPr>
          <p:cNvSpPr txBox="1"/>
          <p:nvPr/>
        </p:nvSpPr>
        <p:spPr>
          <a:xfrm>
            <a:off x="9014179" y="1555531"/>
            <a:ext cx="22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 Changing order ??? </a:t>
            </a:r>
            <a:endParaRPr lang="en-GB" dirty="0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BF54D78-7E6C-40C3-A961-59304F27C4C9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92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F7F6B25-C100-460B-AE9C-C283E7F32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1041806"/>
            <a:ext cx="3123809" cy="210476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5E7282A-2222-4AF5-9A61-45126FA25349}"/>
              </a:ext>
            </a:extLst>
          </p:cNvPr>
          <p:cNvSpPr txBox="1"/>
          <p:nvPr/>
        </p:nvSpPr>
        <p:spPr>
          <a:xfrm>
            <a:off x="9014179" y="1555531"/>
            <a:ext cx="16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Nice try :P</a:t>
            </a:r>
          </a:p>
          <a:p>
            <a:r>
              <a:rPr lang="en-US" dirty="0">
                <a:solidFill>
                  <a:srgbClr val="FF0000"/>
                </a:solidFill>
              </a:rPr>
              <a:t>But not working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FB354A5-F28D-4068-96EF-CA523F6FD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36" y="3428662"/>
            <a:ext cx="6624792" cy="455864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374367-577A-400F-A763-FE60DC2D7AC4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53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7CBA4653-6F22-4E55-942C-F870EB39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B9CA96-6322-4A93-B8F6-252638DAB3D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5 min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A5F2E534-D802-4453-A8EA-6DFC6F9AC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48611"/>
              </p:ext>
            </p:extLst>
          </p:nvPr>
        </p:nvGraphicFramePr>
        <p:xfrm>
          <a:off x="1929061" y="2141838"/>
          <a:ext cx="9113097" cy="35661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33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HTML 5 / CSS or wrong?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I.      &lt;div class="alert alert-</a:t>
                      </a:r>
                      <a:r>
                        <a:rPr lang="nl-NL" dirty="0" err="1"/>
                        <a:t>primary</a:t>
                      </a:r>
                      <a:r>
                        <a:rPr lang="nl-NL" dirty="0"/>
                        <a:t>" </a:t>
                      </a:r>
                      <a:r>
                        <a:rPr lang="nl-NL" dirty="0" err="1"/>
                        <a:t>role</a:t>
                      </a:r>
                      <a:r>
                        <a:rPr lang="nl-NL" dirty="0"/>
                        <a:t>="alert"&gt;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II.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grid-template: 150px / 5% / 3em auto;</a:t>
                      </a:r>
                      <a:endParaRPr lang="nl-NL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III.     mix-blend-mode: </a:t>
                      </a:r>
                      <a:r>
                        <a:rPr lang="nl-NL" dirty="0" err="1"/>
                        <a:t>darken</a:t>
                      </a:r>
                      <a:r>
                        <a:rPr lang="nl-NL" dirty="0"/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IV.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overflow-horizonal : hidden;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V.</a:t>
                      </a:r>
                      <a:r>
                        <a:rPr lang="nl-NL" baseline="0" dirty="0"/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{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         position: absolute;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         left: 0px;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         top: 0px;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         z-index: -1;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}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ijdelijke aanduiding voor dianummer 2">
            <a:extLst>
              <a:ext uri="{FF2B5EF4-FFF2-40B4-BE49-F238E27FC236}">
                <a16:creationId xmlns:a16="http://schemas.microsoft.com/office/drawing/2014/main" id="{31044043-6566-4AD0-ACDE-CF2F7438D65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C30BFF1-08C7-43D3-B5A1-86665C7C943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Quiz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3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4B894BE-3D06-4019-894A-28AE07302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968" y="1017436"/>
            <a:ext cx="3485714" cy="107619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CFA0B9C-6ED1-4F39-B726-806F99E1C0AD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1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4B894BE-3D06-4019-894A-28AE07302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968" y="1017436"/>
            <a:ext cx="3485714" cy="107619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8361D58-DE43-426C-9109-FECD1E4DA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968" y="2455738"/>
            <a:ext cx="6393820" cy="4388069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FABBAB6E-1BC5-45AD-A004-0615A90E27E3}"/>
              </a:ext>
            </a:extLst>
          </p:cNvPr>
          <p:cNvSpPr txBox="1"/>
          <p:nvPr/>
        </p:nvSpPr>
        <p:spPr>
          <a:xfrm>
            <a:off x="9508247" y="1190313"/>
            <a:ext cx="2047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</a:t>
            </a:r>
            <a:r>
              <a:rPr lang="en-US" dirty="0"/>
              <a:t> at column 2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span</a:t>
            </a:r>
            <a:r>
              <a:rPr lang="en-US" dirty="0"/>
              <a:t> 3 columns</a:t>
            </a:r>
            <a:endParaRPr lang="en-GB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6642926-68C1-4ADE-A8A5-E946D6C3728A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6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246FB4-737E-4EC9-A9BD-623C32F4085F}"/>
              </a:ext>
            </a:extLst>
          </p:cNvPr>
          <p:cNvSpPr/>
          <p:nvPr/>
        </p:nvSpPr>
        <p:spPr>
          <a:xfrm>
            <a:off x="558814" y="4109545"/>
            <a:ext cx="4895816" cy="26715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F429CA0C-4E14-455D-90A6-753B2B7F6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627" y="4395111"/>
            <a:ext cx="3238095" cy="23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3" name="Minteken 12">
            <a:extLst>
              <a:ext uri="{FF2B5EF4-FFF2-40B4-BE49-F238E27FC236}">
                <a16:creationId xmlns:a16="http://schemas.microsoft.com/office/drawing/2014/main" id="{CA547CE1-7E99-4E0A-BDB5-C5FBEC825198}"/>
              </a:ext>
            </a:extLst>
          </p:cNvPr>
          <p:cNvSpPr/>
          <p:nvPr/>
        </p:nvSpPr>
        <p:spPr>
          <a:xfrm>
            <a:off x="3132083" y="6367308"/>
            <a:ext cx="578069" cy="268124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teken 13">
            <a:extLst>
              <a:ext uri="{FF2B5EF4-FFF2-40B4-BE49-F238E27FC236}">
                <a16:creationId xmlns:a16="http://schemas.microsoft.com/office/drawing/2014/main" id="{9E67A430-4064-4681-B74C-E4201FC6F9E2}"/>
              </a:ext>
            </a:extLst>
          </p:cNvPr>
          <p:cNvSpPr/>
          <p:nvPr/>
        </p:nvSpPr>
        <p:spPr>
          <a:xfrm>
            <a:off x="3132083" y="5141095"/>
            <a:ext cx="578069" cy="268124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501D8408-1D15-4367-A08F-5F6F895865E6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59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246FB4-737E-4EC9-A9BD-623C32F4085F}"/>
              </a:ext>
            </a:extLst>
          </p:cNvPr>
          <p:cNvSpPr/>
          <p:nvPr/>
        </p:nvSpPr>
        <p:spPr>
          <a:xfrm>
            <a:off x="558814" y="4109545"/>
            <a:ext cx="4895816" cy="26715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E2A9543-EB8E-420E-89FB-A812DCFA2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627" y="4395111"/>
            <a:ext cx="3238095" cy="23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33A064-BEBB-4F9C-A994-806C11B59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443" y="1422766"/>
            <a:ext cx="6570269" cy="536166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4DC6D2C-0F6E-4467-9373-756ABABA0FD0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806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246FB4-737E-4EC9-A9BD-623C32F4085F}"/>
              </a:ext>
            </a:extLst>
          </p:cNvPr>
          <p:cNvSpPr/>
          <p:nvPr/>
        </p:nvSpPr>
        <p:spPr>
          <a:xfrm>
            <a:off x="558814" y="4109545"/>
            <a:ext cx="4895816" cy="26715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044836A-B5DA-45B7-A09B-2816AFB3C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98" y="5133206"/>
            <a:ext cx="4619048" cy="118095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52DF4E0-3745-4745-9FCE-D3CF2C760BCC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826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FA07565-3AE8-4EB6-82DC-530FC17A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064F9A3-8877-49FD-840D-39CADEE80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F47C0D4-D2EF-47C5-8979-DE232F51AAE0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D246FB4-737E-4EC9-A9BD-623C32F4085F}"/>
              </a:ext>
            </a:extLst>
          </p:cNvPr>
          <p:cNvSpPr/>
          <p:nvPr/>
        </p:nvSpPr>
        <p:spPr>
          <a:xfrm>
            <a:off x="558814" y="4109545"/>
            <a:ext cx="4895816" cy="26715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044836A-B5DA-45B7-A09B-2816AFB3C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98" y="5133206"/>
            <a:ext cx="4619048" cy="118095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F16C71F-A25E-4C5B-B7CA-9DA051BE9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558" y="1555531"/>
            <a:ext cx="6413568" cy="5239478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1FC6C96-58F8-4F1D-9520-0231E9889E88}"/>
              </a:ext>
            </a:extLst>
          </p:cNvPr>
          <p:cNvSpPr txBox="1"/>
          <p:nvPr/>
        </p:nvSpPr>
        <p:spPr>
          <a:xfrm>
            <a:off x="7644509" y="2228193"/>
            <a:ext cx="23823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</a:t>
            </a:r>
            <a:r>
              <a:rPr lang="en-US" dirty="0"/>
              <a:t> 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 1    	[y]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2 	[x]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span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rows 	[y]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columns	[x] </a:t>
            </a:r>
            <a:endParaRPr lang="en-GB" dirty="0"/>
          </a:p>
        </p:txBody>
      </p:sp>
      <p:sp>
        <p:nvSpPr>
          <p:cNvPr id="14" name="Minteken 13">
            <a:extLst>
              <a:ext uri="{FF2B5EF4-FFF2-40B4-BE49-F238E27FC236}">
                <a16:creationId xmlns:a16="http://schemas.microsoft.com/office/drawing/2014/main" id="{11C48F5C-0997-41AC-910D-F4C661A05159}"/>
              </a:ext>
            </a:extLst>
          </p:cNvPr>
          <p:cNvSpPr/>
          <p:nvPr/>
        </p:nvSpPr>
        <p:spPr>
          <a:xfrm>
            <a:off x="1650124" y="5834176"/>
            <a:ext cx="672662" cy="268124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2994EA2-FC85-4E46-A124-6ADFD50B7365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4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F0326D7A-2D08-4826-9995-FCA7A0FF41C2}"/>
              </a:ext>
            </a:extLst>
          </p:cNvPr>
          <p:cNvSpPr/>
          <p:nvPr/>
        </p:nvSpPr>
        <p:spPr>
          <a:xfrm>
            <a:off x="1271752" y="1555531"/>
            <a:ext cx="3447393" cy="84082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C0D11A4-035F-40B9-85E4-1284E1BD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0" y="953815"/>
            <a:ext cx="3936123" cy="5904185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15B39300-8E2C-471A-9F9E-D37973CCC443}"/>
              </a:ext>
            </a:extLst>
          </p:cNvPr>
          <p:cNvSpPr txBox="1"/>
          <p:nvPr/>
        </p:nvSpPr>
        <p:spPr>
          <a:xfrm>
            <a:off x="4719145" y="1471448"/>
            <a:ext cx="51828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Bradley Hand ITC" panose="03070402050302030203" pitchFamily="66" charset="0"/>
              </a:rPr>
              <a:t>INSANE ?</a:t>
            </a:r>
            <a:endParaRPr lang="en-GB" sz="88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5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EA3C3C-F515-44B3-A903-443070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7" y="1155428"/>
            <a:ext cx="4542857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9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EA3C3C-F515-44B3-A903-443070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7" y="1155428"/>
            <a:ext cx="4542857" cy="440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CCF44BD-D810-4081-BA82-204E66EB3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798" y="2452809"/>
            <a:ext cx="3904762" cy="1952381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01874C73-AEE3-4270-A4DE-00A0FBE4955A}"/>
              </a:ext>
            </a:extLst>
          </p:cNvPr>
          <p:cNvSpPr/>
          <p:nvPr/>
        </p:nvSpPr>
        <p:spPr>
          <a:xfrm>
            <a:off x="2775925" y="2998076"/>
            <a:ext cx="2496881" cy="714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some colors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083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EA3C3C-F515-44B3-A903-443070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7" y="1155428"/>
            <a:ext cx="4542857" cy="440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B3C0DF0-B166-450D-886C-7132FC7A4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370" y="1726988"/>
            <a:ext cx="5571429" cy="27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2B75A2E-0880-4699-85D3-146A64D82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82" y="968690"/>
            <a:ext cx="2085918" cy="139061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EB5BCF2-8C99-4B77-A850-4BF480647288}"/>
              </a:ext>
            </a:extLst>
          </p:cNvPr>
          <p:cNvSpPr txBox="1"/>
          <p:nvPr/>
        </p:nvSpPr>
        <p:spPr>
          <a:xfrm rot="20872283">
            <a:off x="10238580" y="1357646"/>
            <a:ext cx="182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C75F550-F6AE-456B-B204-CF1323E1C080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9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Grid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Picture 2" descr="Afbeeldingsresultaat voor game changer">
            <a:extLst>
              <a:ext uri="{FF2B5EF4-FFF2-40B4-BE49-F238E27FC236}">
                <a16:creationId xmlns:a16="http://schemas.microsoft.com/office/drawing/2014/main" id="{1618BA04-4609-4FB5-9D19-4DAC4E770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429000"/>
            <a:ext cx="9753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0C4F095-0AE2-4151-82C9-14A3007C16F6}"/>
              </a:ext>
            </a:extLst>
          </p:cNvPr>
          <p:cNvSpPr txBox="1"/>
          <p:nvPr/>
        </p:nvSpPr>
        <p:spPr>
          <a:xfrm>
            <a:off x="4603443" y="1860247"/>
            <a:ext cx="2985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Hupo" panose="020B0503020204020204" pitchFamily="2" charset="-122"/>
                <a:ea typeface="STHupo" panose="020B0503020204020204" pitchFamily="2" charset="-122"/>
                <a:cs typeface="+mn-cs"/>
              </a:rPr>
              <a:t>GRID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278577-FA08-46BE-8FA9-AFF6E9276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2" y="980310"/>
            <a:ext cx="4219903" cy="281326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795D99-D503-4153-911C-0DFCBAF60B1A}"/>
              </a:ext>
            </a:extLst>
          </p:cNvPr>
          <p:cNvSpPr txBox="1"/>
          <p:nvPr/>
        </p:nvSpPr>
        <p:spPr>
          <a:xfrm rot="20872283">
            <a:off x="1778932" y="1953026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3428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EA3C3C-F515-44B3-A903-443070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7" y="1155428"/>
            <a:ext cx="4542857" cy="440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B3C0DF0-B166-450D-886C-7132FC7A4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370" y="1726988"/>
            <a:ext cx="5571429" cy="27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2B75A2E-0880-4699-85D3-146A64D82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82" y="968690"/>
            <a:ext cx="2085918" cy="139061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EB5BCF2-8C99-4B77-A850-4BF480647288}"/>
              </a:ext>
            </a:extLst>
          </p:cNvPr>
          <p:cNvSpPr txBox="1"/>
          <p:nvPr/>
        </p:nvSpPr>
        <p:spPr>
          <a:xfrm rot="20872283">
            <a:off x="10238580" y="1357646"/>
            <a:ext cx="182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6A7F674-DF16-4D3E-AAC4-6455FFB94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82" y="3376017"/>
            <a:ext cx="661473" cy="66147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6FEC0C4D-2B41-4FFA-BE46-822C76FACD35}"/>
              </a:ext>
            </a:extLst>
          </p:cNvPr>
          <p:cNvSpPr/>
          <p:nvPr/>
        </p:nvSpPr>
        <p:spPr>
          <a:xfrm>
            <a:off x="6726621" y="3554353"/>
            <a:ext cx="508617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8E9A169-5CA6-4E46-A40A-BCC0E969F0FD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87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A3A0F08C-684B-4F71-9B95-DAF37ED6E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57158"/>
              </p:ext>
            </p:extLst>
          </p:nvPr>
        </p:nvGraphicFramePr>
        <p:xfrm>
          <a:off x="1746477" y="2713227"/>
          <a:ext cx="9212310" cy="1752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8364">
                  <a:extLst>
                    <a:ext uri="{9D8B030D-6E8A-4147-A177-3AD203B41FA5}">
                      <a16:colId xmlns:a16="http://schemas.microsoft.com/office/drawing/2014/main" val="4026841999"/>
                    </a:ext>
                  </a:extLst>
                </a:gridCol>
                <a:gridCol w="1422406">
                  <a:extLst>
                    <a:ext uri="{9D8B030D-6E8A-4147-A177-3AD203B41FA5}">
                      <a16:colId xmlns:a16="http://schemas.microsoft.com/office/drawing/2014/main" val="1089033953"/>
                    </a:ext>
                  </a:extLst>
                </a:gridCol>
                <a:gridCol w="1535385">
                  <a:extLst>
                    <a:ext uri="{9D8B030D-6E8A-4147-A177-3AD203B41FA5}">
                      <a16:colId xmlns:a16="http://schemas.microsoft.com/office/drawing/2014/main" val="3350042203"/>
                    </a:ext>
                  </a:extLst>
                </a:gridCol>
                <a:gridCol w="1535385">
                  <a:extLst>
                    <a:ext uri="{9D8B030D-6E8A-4147-A177-3AD203B41FA5}">
                      <a16:colId xmlns:a16="http://schemas.microsoft.com/office/drawing/2014/main" val="4153560126"/>
                    </a:ext>
                  </a:extLst>
                </a:gridCol>
                <a:gridCol w="1535385">
                  <a:extLst>
                    <a:ext uri="{9D8B030D-6E8A-4147-A177-3AD203B41FA5}">
                      <a16:colId xmlns:a16="http://schemas.microsoft.com/office/drawing/2014/main" val="3345223733"/>
                    </a:ext>
                  </a:extLst>
                </a:gridCol>
                <a:gridCol w="1535385">
                  <a:extLst>
                    <a:ext uri="{9D8B030D-6E8A-4147-A177-3AD203B41FA5}">
                      <a16:colId xmlns:a16="http://schemas.microsoft.com/office/drawing/2014/main" val="2688844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column 1 /</a:t>
                      </a:r>
                    </a:p>
                    <a:p>
                      <a:r>
                        <a:rPr lang="en-US" b="1" dirty="0"/>
                        <a:t>row 1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column 2</a:t>
                      </a:r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column 3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column 4</a:t>
                      </a:r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column 5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column 6</a:t>
                      </a:r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row 2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6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row 3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row 4</a:t>
                      </a:r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31712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31AEA8B4-859D-4035-8840-5FF45B4933E1}"/>
              </a:ext>
            </a:extLst>
          </p:cNvPr>
          <p:cNvSpPr txBox="1">
            <a:spLocks/>
          </p:cNvSpPr>
          <p:nvPr/>
        </p:nvSpPr>
        <p:spPr>
          <a:xfrm>
            <a:off x="832104" y="1948112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GRID AREA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4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EA3C3C-F515-44B3-A903-443070A9C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7" y="1155428"/>
            <a:ext cx="4542857" cy="440000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20F1BB6-1C21-4EC6-A9C7-937E1967E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64" y="1155428"/>
            <a:ext cx="3561905" cy="5142857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37ECE771-75F5-4BE6-8572-57589D624363}"/>
              </a:ext>
            </a:extLst>
          </p:cNvPr>
          <p:cNvSpPr/>
          <p:nvPr/>
        </p:nvSpPr>
        <p:spPr>
          <a:xfrm>
            <a:off x="4849914" y="2774731"/>
            <a:ext cx="1244927" cy="1030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B7F73E1-F20E-4E98-BFBA-4762AB1DB289}"/>
              </a:ext>
            </a:extLst>
          </p:cNvPr>
          <p:cNvSpPr txBox="1"/>
          <p:nvPr/>
        </p:nvSpPr>
        <p:spPr>
          <a:xfrm>
            <a:off x="9921767" y="173500"/>
            <a:ext cx="227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22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20F1BB6-1C21-4EC6-A9C7-937E1967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5" y="937693"/>
            <a:ext cx="2380041" cy="588479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70EDCBB-1D8D-4864-882A-A5DE5D47BDB6}"/>
              </a:ext>
            </a:extLst>
          </p:cNvPr>
          <p:cNvSpPr/>
          <p:nvPr/>
        </p:nvSpPr>
        <p:spPr>
          <a:xfrm>
            <a:off x="3633078" y="2222074"/>
            <a:ext cx="3993931" cy="153451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104BB58-85DF-47DE-B884-B10E208D8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66" y="1017581"/>
            <a:ext cx="8821686" cy="36515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D95450F7-6CD7-4E4F-96D1-E8782366E5C7}"/>
              </a:ext>
            </a:extLst>
          </p:cNvPr>
          <p:cNvSpPr/>
          <p:nvPr/>
        </p:nvSpPr>
        <p:spPr>
          <a:xfrm>
            <a:off x="3633078" y="1496860"/>
            <a:ext cx="3993931" cy="153451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472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20F1BB6-1C21-4EC6-A9C7-937E1967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5" y="937693"/>
            <a:ext cx="2380041" cy="588479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26C29BE-A1E3-4534-8382-99CE853E3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66" y="1017581"/>
            <a:ext cx="8821686" cy="36515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70EDCBB-1D8D-4864-882A-A5DE5D47BDB6}"/>
              </a:ext>
            </a:extLst>
          </p:cNvPr>
          <p:cNvSpPr/>
          <p:nvPr/>
        </p:nvSpPr>
        <p:spPr>
          <a:xfrm>
            <a:off x="3633078" y="1496860"/>
            <a:ext cx="3993931" cy="153451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80E17EAA-647B-4AC0-8BF8-4D3D6B8E6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74452"/>
              </p:ext>
            </p:extLst>
          </p:nvPr>
        </p:nvGraphicFramePr>
        <p:xfrm>
          <a:off x="4048791" y="3673442"/>
          <a:ext cx="7470546" cy="6820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6709">
                  <a:extLst>
                    <a:ext uri="{9D8B030D-6E8A-4147-A177-3AD203B41FA5}">
                      <a16:colId xmlns:a16="http://schemas.microsoft.com/office/drawing/2014/main" val="4026841999"/>
                    </a:ext>
                  </a:extLst>
                </a:gridCol>
                <a:gridCol w="1153473">
                  <a:extLst>
                    <a:ext uri="{9D8B030D-6E8A-4147-A177-3AD203B41FA5}">
                      <a16:colId xmlns:a16="http://schemas.microsoft.com/office/drawing/2014/main" val="108903395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335004220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4153560126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334522373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2688844751"/>
                    </a:ext>
                  </a:extLst>
                </a:gridCol>
              </a:tblGrid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1649"/>
                  </a:ext>
                </a:extLst>
              </a:tr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69654"/>
                  </a:ext>
                </a:extLst>
              </a:tr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8551"/>
                  </a:ext>
                </a:extLst>
              </a:tr>
            </a:tbl>
          </a:graphicData>
        </a:graphic>
      </p:graphicFrame>
      <p:sp>
        <p:nvSpPr>
          <p:cNvPr id="12" name="Tekstvak 11">
            <a:extLst>
              <a:ext uri="{FF2B5EF4-FFF2-40B4-BE49-F238E27FC236}">
                <a16:creationId xmlns:a16="http://schemas.microsoft.com/office/drawing/2014/main" id="{5963D728-6AA2-4856-8A2C-1F1654CA2E1B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1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20F1BB6-1C21-4EC6-A9C7-937E1967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5" y="937693"/>
            <a:ext cx="2380041" cy="588479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26C29BE-A1E3-4534-8382-99CE853E3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166" y="1017581"/>
            <a:ext cx="8821686" cy="36515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70EDCBB-1D8D-4864-882A-A5DE5D47BDB6}"/>
              </a:ext>
            </a:extLst>
          </p:cNvPr>
          <p:cNvSpPr/>
          <p:nvPr/>
        </p:nvSpPr>
        <p:spPr>
          <a:xfrm>
            <a:off x="3633078" y="1496860"/>
            <a:ext cx="3993931" cy="153451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80E17EAA-647B-4AC0-8BF8-4D3D6B8E676F}"/>
              </a:ext>
            </a:extLst>
          </p:cNvPr>
          <p:cNvGraphicFramePr>
            <a:graphicFrameLocks noGrp="1"/>
          </p:cNvGraphicFramePr>
          <p:nvPr/>
        </p:nvGraphicFramePr>
        <p:xfrm>
          <a:off x="4048791" y="3673442"/>
          <a:ext cx="7470546" cy="6820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6709">
                  <a:extLst>
                    <a:ext uri="{9D8B030D-6E8A-4147-A177-3AD203B41FA5}">
                      <a16:colId xmlns:a16="http://schemas.microsoft.com/office/drawing/2014/main" val="4026841999"/>
                    </a:ext>
                  </a:extLst>
                </a:gridCol>
                <a:gridCol w="1153473">
                  <a:extLst>
                    <a:ext uri="{9D8B030D-6E8A-4147-A177-3AD203B41FA5}">
                      <a16:colId xmlns:a16="http://schemas.microsoft.com/office/drawing/2014/main" val="108903395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335004220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4153560126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3345223733"/>
                    </a:ext>
                  </a:extLst>
                </a:gridCol>
                <a:gridCol w="1245091">
                  <a:extLst>
                    <a:ext uri="{9D8B030D-6E8A-4147-A177-3AD203B41FA5}">
                      <a16:colId xmlns:a16="http://schemas.microsoft.com/office/drawing/2014/main" val="2688844751"/>
                    </a:ext>
                  </a:extLst>
                </a:gridCol>
              </a:tblGrid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521649"/>
                  </a:ext>
                </a:extLst>
              </a:tr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69654"/>
                  </a:ext>
                </a:extLst>
              </a:tr>
              <a:tr h="227341"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E7E6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/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8551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99F4A388-23F2-48B5-AC2F-2EC74F782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102" y="4859142"/>
            <a:ext cx="8937300" cy="149720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714972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DA5007-5EC7-444A-A289-9751C8C5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7" y="1039814"/>
            <a:ext cx="4542857" cy="4400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5B217E-6426-4259-8642-DA397CA16BB9}"/>
              </a:ext>
            </a:extLst>
          </p:cNvPr>
          <p:cNvSpPr/>
          <p:nvPr/>
        </p:nvSpPr>
        <p:spPr>
          <a:xfrm>
            <a:off x="5454868" y="1261241"/>
            <a:ext cx="6737131" cy="49819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574925" y="173500"/>
            <a:ext cx="26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3361EA6-0119-43FA-991C-B8FD4F67F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82" y="968690"/>
            <a:ext cx="2085918" cy="139061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D1D140D2-E6DB-4765-B1E4-533F2F18A829}"/>
              </a:ext>
            </a:extLst>
          </p:cNvPr>
          <p:cNvSpPr txBox="1"/>
          <p:nvPr/>
        </p:nvSpPr>
        <p:spPr>
          <a:xfrm rot="20872283">
            <a:off x="10238580" y="1357646"/>
            <a:ext cx="182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B7ED320E-0BB0-471D-87F4-5A327A000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932" y="2359302"/>
            <a:ext cx="503809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6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DA5007-5EC7-444A-A289-9751C8C5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7" y="1039814"/>
            <a:ext cx="4542857" cy="4400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5B217E-6426-4259-8642-DA397CA16BB9}"/>
              </a:ext>
            </a:extLst>
          </p:cNvPr>
          <p:cNvSpPr/>
          <p:nvPr/>
        </p:nvSpPr>
        <p:spPr>
          <a:xfrm>
            <a:off x="2564524" y="1261241"/>
            <a:ext cx="9627476" cy="49819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995339" y="173500"/>
            <a:ext cx="219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492B6F6-DF59-49FE-B7AA-C43909E0A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171" y="1471945"/>
            <a:ext cx="9320190" cy="226138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" name="Pijl: gekromd rechts 4">
            <a:extLst>
              <a:ext uri="{FF2B5EF4-FFF2-40B4-BE49-F238E27FC236}">
                <a16:creationId xmlns:a16="http://schemas.microsoft.com/office/drawing/2014/main" id="{AEA2038E-513D-46C2-831A-309B7A747341}"/>
              </a:ext>
            </a:extLst>
          </p:cNvPr>
          <p:cNvSpPr/>
          <p:nvPr/>
        </p:nvSpPr>
        <p:spPr>
          <a:xfrm>
            <a:off x="3447393" y="2732691"/>
            <a:ext cx="262759" cy="6542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E14AEBE5-951B-4550-A89D-13B99189E574}"/>
              </a:ext>
            </a:extLst>
          </p:cNvPr>
          <p:cNvSpPr/>
          <p:nvPr/>
        </p:nvSpPr>
        <p:spPr>
          <a:xfrm rot="10601486">
            <a:off x="11704721" y="2725653"/>
            <a:ext cx="262759" cy="65426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8F66FF1-62B1-497F-9807-3A3F91D4A29F}"/>
              </a:ext>
            </a:extLst>
          </p:cNvPr>
          <p:cNvSpPr/>
          <p:nvPr/>
        </p:nvSpPr>
        <p:spPr>
          <a:xfrm>
            <a:off x="3710152" y="3166242"/>
            <a:ext cx="78816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8DD2660-DCA6-4C4B-B945-F9B72291A51C}"/>
              </a:ext>
            </a:extLst>
          </p:cNvPr>
          <p:cNvSpPr/>
          <p:nvPr/>
        </p:nvSpPr>
        <p:spPr>
          <a:xfrm>
            <a:off x="3710152" y="2640365"/>
            <a:ext cx="7881688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642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DA5007-5EC7-444A-A289-9751C8C5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7" y="1039814"/>
            <a:ext cx="4542857" cy="4400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5B217E-6426-4259-8642-DA397CA16BB9}"/>
              </a:ext>
            </a:extLst>
          </p:cNvPr>
          <p:cNvSpPr/>
          <p:nvPr/>
        </p:nvSpPr>
        <p:spPr>
          <a:xfrm>
            <a:off x="2564524" y="1261241"/>
            <a:ext cx="9627476" cy="49819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59559A-4CAD-408D-A9DD-A700A86B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804" y="1497722"/>
            <a:ext cx="9068417" cy="223580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Pijl: gekromd rechts 4">
            <a:extLst>
              <a:ext uri="{FF2B5EF4-FFF2-40B4-BE49-F238E27FC236}">
                <a16:creationId xmlns:a16="http://schemas.microsoft.com/office/drawing/2014/main" id="{AEA2038E-513D-46C2-831A-309B7A747341}"/>
              </a:ext>
            </a:extLst>
          </p:cNvPr>
          <p:cNvSpPr/>
          <p:nvPr/>
        </p:nvSpPr>
        <p:spPr>
          <a:xfrm rot="5400000">
            <a:off x="6949958" y="-795801"/>
            <a:ext cx="848107" cy="62641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8F66FF1-62B1-497F-9807-3A3F91D4A29F}"/>
              </a:ext>
            </a:extLst>
          </p:cNvPr>
          <p:cNvSpPr/>
          <p:nvPr/>
        </p:nvSpPr>
        <p:spPr>
          <a:xfrm>
            <a:off x="3710152" y="2935015"/>
            <a:ext cx="1219200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8DD2660-DCA6-4C4B-B945-F9B72291A51C}"/>
              </a:ext>
            </a:extLst>
          </p:cNvPr>
          <p:cNvSpPr/>
          <p:nvPr/>
        </p:nvSpPr>
        <p:spPr>
          <a:xfrm>
            <a:off x="10195997" y="2900387"/>
            <a:ext cx="1378423" cy="304799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jl: gekromd rechts 14">
            <a:extLst>
              <a:ext uri="{FF2B5EF4-FFF2-40B4-BE49-F238E27FC236}">
                <a16:creationId xmlns:a16="http://schemas.microsoft.com/office/drawing/2014/main" id="{22446EA4-CE89-4144-B45E-95890B472BE1}"/>
              </a:ext>
            </a:extLst>
          </p:cNvPr>
          <p:cNvSpPr/>
          <p:nvPr/>
        </p:nvSpPr>
        <p:spPr>
          <a:xfrm rot="16200000">
            <a:off x="7027782" y="606479"/>
            <a:ext cx="848107" cy="62641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BD1DE613-044E-40DD-8754-186F8C3A38D5}"/>
              </a:ext>
            </a:extLst>
          </p:cNvPr>
          <p:cNvSpPr txBox="1"/>
          <p:nvPr/>
        </p:nvSpPr>
        <p:spPr>
          <a:xfrm>
            <a:off x="9995339" y="173500"/>
            <a:ext cx="219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846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DA5007-5EC7-444A-A289-9751C8C5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7" y="1039814"/>
            <a:ext cx="4542857" cy="4400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5B217E-6426-4259-8642-DA397CA16BB9}"/>
              </a:ext>
            </a:extLst>
          </p:cNvPr>
          <p:cNvSpPr/>
          <p:nvPr/>
        </p:nvSpPr>
        <p:spPr>
          <a:xfrm>
            <a:off x="2564524" y="1261241"/>
            <a:ext cx="9627476" cy="49819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82A804D-A6E2-4919-898D-52D46908A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166" y="4826672"/>
            <a:ext cx="10300654" cy="141205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3EB5DF0-CE68-4FFE-BC4F-2B6F1B1BE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804" y="1497722"/>
            <a:ext cx="9068417" cy="223580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7" name="Pijl: omlaag 6">
            <a:extLst>
              <a:ext uri="{FF2B5EF4-FFF2-40B4-BE49-F238E27FC236}">
                <a16:creationId xmlns:a16="http://schemas.microsoft.com/office/drawing/2014/main" id="{25FC64D2-DAFB-4E8D-AD6C-BD5200AFB676}"/>
              </a:ext>
            </a:extLst>
          </p:cNvPr>
          <p:cNvSpPr/>
          <p:nvPr/>
        </p:nvSpPr>
        <p:spPr>
          <a:xfrm>
            <a:off x="6964108" y="3826410"/>
            <a:ext cx="819807" cy="995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D6ECBD9-88E2-466D-B227-F8274B1EF5D2}"/>
              </a:ext>
            </a:extLst>
          </p:cNvPr>
          <p:cNvSpPr txBox="1"/>
          <p:nvPr/>
        </p:nvSpPr>
        <p:spPr>
          <a:xfrm>
            <a:off x="9995339" y="173500"/>
            <a:ext cx="219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0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Grid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2" descr="Afbeeldingsresultaat voor trashcan pink">
            <a:extLst>
              <a:ext uri="{FF2B5EF4-FFF2-40B4-BE49-F238E27FC236}">
                <a16:creationId xmlns:a16="http://schemas.microsoft.com/office/drawing/2014/main" id="{5E654456-B962-4D49-86FC-7D6F174F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37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00336BB-8C46-48B7-A1A7-CB5DBAB05AA7}"/>
              </a:ext>
            </a:extLst>
          </p:cNvPr>
          <p:cNvSpPr/>
          <p:nvPr/>
        </p:nvSpPr>
        <p:spPr>
          <a:xfrm>
            <a:off x="2997383" y="2078489"/>
            <a:ext cx="6186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1" i="0" u="none" strike="noStrike" kern="1200" cap="none" spc="0" normalizeH="0" baseline="0" noProof="0" dirty="0" err="1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flexbox</a:t>
            </a:r>
            <a:r>
              <a:rPr kumimoji="0" lang="nl-NL" sz="5400" b="1" i="0" u="none" strike="noStrike" kern="1200" cap="none" spc="0" normalizeH="0" baseline="0" noProof="0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&amp; </a:t>
            </a:r>
            <a:r>
              <a:rPr kumimoji="0" lang="nl-NL" sz="5400" b="1" i="0" u="none" strike="noStrike" kern="1200" cap="none" spc="0" normalizeH="0" baseline="0" noProof="0" dirty="0" err="1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float</a:t>
            </a:r>
            <a:r>
              <a:rPr kumimoji="0" lang="nl-NL" sz="5400" b="1" i="0" u="none" strike="noStrike" kern="1200" cap="none" spc="0" normalizeH="0" baseline="0" noProof="0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?? </a:t>
            </a:r>
          </a:p>
        </p:txBody>
      </p:sp>
    </p:spTree>
    <p:extLst>
      <p:ext uri="{BB962C8B-B14F-4D97-AF65-F5344CB8AC3E}">
        <p14:creationId xmlns:p14="http://schemas.microsoft.com/office/powerpoint/2010/main" val="142814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C27DC4C-006B-44D5-85AE-2CDCF9AB4ED3}"/>
              </a:ext>
            </a:extLst>
          </p:cNvPr>
          <p:cNvSpPr/>
          <p:nvPr/>
        </p:nvSpPr>
        <p:spPr>
          <a:xfrm>
            <a:off x="5401032" y="1090866"/>
            <a:ext cx="1461672" cy="544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dianummer 2">
            <a:extLst>
              <a:ext uri="{FF2B5EF4-FFF2-40B4-BE49-F238E27FC236}">
                <a16:creationId xmlns:a16="http://schemas.microsoft.com/office/drawing/2014/main" id="{D9D89903-2818-4E43-8FAB-D4A88C6DFF47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66E8CDB-F54C-484C-8F98-16B08745AF1A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Under Construction Signage on Laptop Keyboard">
            <a:extLst>
              <a:ext uri="{FF2B5EF4-FFF2-40B4-BE49-F238E27FC236}">
                <a16:creationId xmlns:a16="http://schemas.microsoft.com/office/drawing/2014/main" id="{C818511F-177F-4C04-B5DB-57450D5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CB18B830-EF2F-4FCA-A733-6220091183C7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7.1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E1165B3E-D25D-4C43-A2F4-76CBE62D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8D087F6B-CED4-486D-9E69-1BAFC5DF0BF2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30 min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F7739A75-A74F-4D03-8CD6-F1C524CB9849}"/>
              </a:ext>
            </a:extLst>
          </p:cNvPr>
          <p:cNvSpPr txBox="1"/>
          <p:nvPr/>
        </p:nvSpPr>
        <p:spPr>
          <a:xfrm>
            <a:off x="6067483" y="1274564"/>
            <a:ext cx="597920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repository “Assignment72”.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Download the content </a:t>
            </a:r>
            <a:r>
              <a:rPr lang="en-US" sz="2000" dirty="0"/>
              <a:t>from</a:t>
            </a:r>
            <a:r>
              <a:rPr lang="nl-NL" sz="2000" dirty="0"/>
              <a:t> </a:t>
            </a:r>
            <a:r>
              <a:rPr lang="en-US" sz="2000" dirty="0"/>
              <a:t>assignment 6.4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 a mobile (375px) and PC (1000px) with GRID and “comment” all flexbox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Commit your work to </a:t>
            </a:r>
            <a:r>
              <a:rPr lang="en-US" sz="2000" dirty="0" err="1"/>
              <a:t>github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your page online on PC and Mobile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 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19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488696AE-AE3A-47E1-B89E-C5C638DAE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9" y="2603058"/>
            <a:ext cx="2582164" cy="3753293"/>
          </a:xfrm>
          <a:prstGeom prst="rect">
            <a:avLst/>
          </a:prstGeom>
        </p:spPr>
      </p:pic>
      <p:pic>
        <p:nvPicPr>
          <p:cNvPr id="20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5E67E36-ADE3-4DA1-8843-FD3D66A69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82" y="2622367"/>
            <a:ext cx="2582165" cy="37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7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13672ED-152C-4338-8B4B-7D5BCF35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3" y="1284742"/>
            <a:ext cx="6205993" cy="52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11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Bootstrap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2" descr="Afbeeldingsresultaat voor trashcan pink">
            <a:extLst>
              <a:ext uri="{FF2B5EF4-FFF2-40B4-BE49-F238E27FC236}">
                <a16:creationId xmlns:a16="http://schemas.microsoft.com/office/drawing/2014/main" id="{5E654456-B962-4D49-86FC-7D6F174F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37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00336BB-8C46-48B7-A1A7-CB5DBAB05AA7}"/>
              </a:ext>
            </a:extLst>
          </p:cNvPr>
          <p:cNvSpPr/>
          <p:nvPr/>
        </p:nvSpPr>
        <p:spPr>
          <a:xfrm>
            <a:off x="2150998" y="2078489"/>
            <a:ext cx="7879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5400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g</a:t>
            </a:r>
            <a:r>
              <a:rPr kumimoji="0" lang="nl-NL" sz="5400" b="1" i="0" u="none" strike="noStrike" kern="1200" cap="none" spc="0" normalizeH="0" baseline="0" noProof="0" dirty="0" err="1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rid</a:t>
            </a:r>
            <a:r>
              <a:rPr kumimoji="0" lang="nl-NL" sz="5400" b="1" i="0" u="none" strike="noStrike" kern="1200" cap="none" spc="0" normalizeH="0" baseline="0" noProof="0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nl-NL" sz="5400" b="1" i="0" u="none" strike="noStrike" kern="1200" cap="none" spc="0" normalizeH="0" baseline="0" noProof="0" dirty="0" err="1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flexbox</a:t>
            </a:r>
            <a:r>
              <a:rPr kumimoji="0" lang="nl-NL" sz="5400" b="1" i="0" u="none" strike="noStrike" kern="1200" cap="none" spc="0" normalizeH="0" baseline="0" noProof="0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&amp; </a:t>
            </a:r>
            <a:r>
              <a:rPr kumimoji="0" lang="nl-NL" sz="5400" b="1" i="0" u="none" strike="noStrike" kern="1200" cap="none" spc="0" normalizeH="0" baseline="0" noProof="0" dirty="0" err="1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float</a:t>
            </a:r>
            <a:r>
              <a:rPr kumimoji="0" lang="nl-NL" sz="5400" b="1" i="0" u="none" strike="noStrike" kern="1200" cap="none" spc="0" normalizeH="0" baseline="0" noProof="0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?? </a:t>
            </a:r>
          </a:p>
        </p:txBody>
      </p:sp>
    </p:spTree>
    <p:extLst>
      <p:ext uri="{BB962C8B-B14F-4D97-AF65-F5344CB8AC3E}">
        <p14:creationId xmlns:p14="http://schemas.microsoft.com/office/powerpoint/2010/main" val="1898946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13672ED-152C-4338-8B4B-7D5BCF356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3" y="1284742"/>
            <a:ext cx="6205993" cy="5212064"/>
          </a:xfrm>
          <a:prstGeom prst="rect">
            <a:avLst/>
          </a:prstGeom>
        </p:spPr>
      </p:pic>
      <p:pic>
        <p:nvPicPr>
          <p:cNvPr id="7" name="Picture 2" descr="Image result for design forbidden">
            <a:extLst>
              <a:ext uri="{FF2B5EF4-FFF2-40B4-BE49-F238E27FC236}">
                <a16:creationId xmlns:a16="http://schemas.microsoft.com/office/drawing/2014/main" id="{F5DB8EB6-8E90-4DA4-A31B-7BBD3B01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58" y="4137489"/>
            <a:ext cx="4089483" cy="23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943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3753980" y="2896497"/>
            <a:ext cx="7323923" cy="1867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Front-end component library. 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Framework; HTML , CCS and JavaScript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Open source.</a:t>
            </a: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ABAC340-E421-4D48-BE65-52B169DAE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5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3753980" y="2896497"/>
            <a:ext cx="7323923" cy="1867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Front-end component library. </a:t>
            </a: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Framework; HTML , CCS and JavaScript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Open source.</a:t>
            </a: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ABAC340-E421-4D48-BE65-52B169DAE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98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3753980" y="2896497"/>
            <a:ext cx="7323923" cy="1867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Front-end component library. </a:t>
            </a:r>
          </a:p>
          <a:p>
            <a:pPr algn="l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Framework; HTML , CCS and JavaScript</a:t>
            </a: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Open source.</a:t>
            </a: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ABAC340-E421-4D48-BE65-52B169DAE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9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ABAC340-E421-4D48-BE65-52B169DAE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B54FA810-2487-4C8B-BFE1-98DAF20D2F8B}"/>
              </a:ext>
            </a:extLst>
          </p:cNvPr>
          <p:cNvSpPr/>
          <p:nvPr/>
        </p:nvSpPr>
        <p:spPr>
          <a:xfrm>
            <a:off x="3753980" y="3248959"/>
            <a:ext cx="68000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66B3"/>
                </a:solidFill>
              </a:rPr>
              <a:t>https://getbootstrap.com/</a:t>
            </a:r>
          </a:p>
        </p:txBody>
      </p:sp>
    </p:spTree>
    <p:extLst>
      <p:ext uri="{BB962C8B-B14F-4D97-AF65-F5344CB8AC3E}">
        <p14:creationId xmlns:p14="http://schemas.microsoft.com/office/powerpoint/2010/main" val="3869372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Installation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317AF-E745-4A8F-A85A-D158DB8A4C0D}"/>
              </a:ext>
            </a:extLst>
          </p:cNvPr>
          <p:cNvSpPr txBox="1">
            <a:spLocks/>
          </p:cNvSpPr>
          <p:nvPr/>
        </p:nvSpPr>
        <p:spPr>
          <a:xfrm>
            <a:off x="3753980" y="2633738"/>
            <a:ext cx="8058819" cy="300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Download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CDN </a:t>
            </a:r>
          </a:p>
          <a:p>
            <a:pPr algn="l"/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         &lt;link </a:t>
            </a:r>
            <a:r>
              <a:rPr lang="en-GB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rel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="stylesheet" </a:t>
            </a:r>
            <a:r>
              <a:rPr lang="en-GB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href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="https://url...</a:t>
            </a:r>
            <a:endParaRPr lang="en-US" sz="36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l"/>
            <a:endParaRPr lang="en-US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5B11B4-5840-447F-BBBF-2282EDEF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3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Installation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34317AF-E745-4A8F-A85A-D158DB8A4C0D}"/>
              </a:ext>
            </a:extLst>
          </p:cNvPr>
          <p:cNvSpPr txBox="1">
            <a:spLocks/>
          </p:cNvSpPr>
          <p:nvPr/>
        </p:nvSpPr>
        <p:spPr>
          <a:xfrm>
            <a:off x="3753980" y="2633738"/>
            <a:ext cx="8058819" cy="300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  <a:latin typeface="Arial Narrow" panose="020B0606020202030204" pitchFamily="34" charset="0"/>
              </a:rPr>
              <a:t>Download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CDN </a:t>
            </a:r>
          </a:p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         &lt;link 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rel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="stylesheet" 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href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="https://url...</a:t>
            </a:r>
            <a:endParaRPr lang="en-US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l"/>
            <a:endParaRPr lang="en-US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5B11B4-5840-447F-BBBF-2282EDEF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94" y="2896497"/>
            <a:ext cx="1828820" cy="15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1135989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Grid of support [Oct 2018]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A30B31E-771E-44BE-89C3-B202939F9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44" y="2824538"/>
            <a:ext cx="11477476" cy="17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8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Theme’s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B2D47F6-5DA3-4316-9EAF-E83CC49D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20" y="1962172"/>
            <a:ext cx="9045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1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Documentation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EAE0D00-A2BC-4581-953E-65F36D842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71" y="2354007"/>
            <a:ext cx="9542857" cy="3457143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FA250FE-13E7-4BF7-B3FE-864206DC9040}"/>
              </a:ext>
            </a:extLst>
          </p:cNvPr>
          <p:cNvSpPr/>
          <p:nvPr/>
        </p:nvSpPr>
        <p:spPr>
          <a:xfrm>
            <a:off x="8944303" y="4868918"/>
            <a:ext cx="620111" cy="304799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373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A344A0-DCC2-45F8-86A3-073688B86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47" y="2101226"/>
            <a:ext cx="9823318" cy="431811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Documentation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FA250FE-13E7-4BF7-B3FE-864206DC9040}"/>
              </a:ext>
            </a:extLst>
          </p:cNvPr>
          <p:cNvSpPr/>
          <p:nvPr/>
        </p:nvSpPr>
        <p:spPr>
          <a:xfrm>
            <a:off x="1685510" y="4742794"/>
            <a:ext cx="3517112" cy="304799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A72FA1B-9A7F-4E25-84FD-615645679601}"/>
              </a:ext>
            </a:extLst>
          </p:cNvPr>
          <p:cNvSpPr/>
          <p:nvPr/>
        </p:nvSpPr>
        <p:spPr>
          <a:xfrm>
            <a:off x="1685510" y="2477815"/>
            <a:ext cx="8099622" cy="473043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280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A344A0-DCC2-45F8-86A3-073688B86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47" y="2101226"/>
            <a:ext cx="9823318" cy="431811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C04B06E-2B75-4A2B-BA09-FFBBA4F498F8}"/>
              </a:ext>
            </a:extLst>
          </p:cNvPr>
          <p:cNvSpPr txBox="1">
            <a:spLocks/>
          </p:cNvSpPr>
          <p:nvPr/>
        </p:nvSpPr>
        <p:spPr>
          <a:xfrm>
            <a:off x="984504" y="11125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Documentation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FA250FE-13E7-4BF7-B3FE-864206DC9040}"/>
              </a:ext>
            </a:extLst>
          </p:cNvPr>
          <p:cNvSpPr/>
          <p:nvPr/>
        </p:nvSpPr>
        <p:spPr>
          <a:xfrm>
            <a:off x="1685510" y="4742794"/>
            <a:ext cx="3517112" cy="304799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A72FA1B-9A7F-4E25-84FD-615645679601}"/>
              </a:ext>
            </a:extLst>
          </p:cNvPr>
          <p:cNvSpPr/>
          <p:nvPr/>
        </p:nvSpPr>
        <p:spPr>
          <a:xfrm>
            <a:off x="1685510" y="2477815"/>
            <a:ext cx="8099622" cy="473043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641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CBFE09F-EBC7-48E2-BE6E-868FB865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0" y="960140"/>
            <a:ext cx="1361905" cy="6038095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77B44C6-500A-4F11-8A54-F1444A463E48}"/>
              </a:ext>
            </a:extLst>
          </p:cNvPr>
          <p:cNvSpPr/>
          <p:nvPr/>
        </p:nvSpPr>
        <p:spPr>
          <a:xfrm>
            <a:off x="487455" y="5352394"/>
            <a:ext cx="1361905" cy="304799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96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CBFE09F-EBC7-48E2-BE6E-868FB865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0" y="960140"/>
            <a:ext cx="1361905" cy="6038095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77B44C6-500A-4F11-8A54-F1444A463E48}"/>
              </a:ext>
            </a:extLst>
          </p:cNvPr>
          <p:cNvSpPr/>
          <p:nvPr/>
        </p:nvSpPr>
        <p:spPr>
          <a:xfrm>
            <a:off x="487455" y="5352394"/>
            <a:ext cx="1361905" cy="304799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E6F39B4-4C49-4BF6-859E-8FE73BED0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555" y="1284742"/>
            <a:ext cx="9438095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7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CBFE09F-EBC7-48E2-BE6E-868FB8651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50" y="960140"/>
            <a:ext cx="1361905" cy="603809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68111C8-DA3A-449F-B29F-47E9DB54F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399" y="960140"/>
            <a:ext cx="5534442" cy="59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8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Flexbox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56DFE29-317F-47F4-AF39-56114B60DBF6}"/>
              </a:ext>
            </a:extLst>
          </p:cNvPr>
          <p:cNvSpPr txBox="1"/>
          <p:nvPr/>
        </p:nvSpPr>
        <p:spPr>
          <a:xfrm>
            <a:off x="1764930" y="3089957"/>
            <a:ext cx="4599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600" dirty="0">
                <a:solidFill>
                  <a:prstClr val="black"/>
                </a:solidFill>
                <a:latin typeface="STHupo" panose="020B0503020204020204" pitchFamily="2" charset="-122"/>
                <a:ea typeface="STHupo" panose="020B0503020204020204" pitchFamily="2" charset="-122"/>
              </a:rPr>
              <a:t>FLEXBOX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E28A62E-8ADF-451A-99ED-A987303F6B3E}"/>
              </a:ext>
            </a:extLst>
          </p:cNvPr>
          <p:cNvSpPr txBox="1"/>
          <p:nvPr/>
        </p:nvSpPr>
        <p:spPr>
          <a:xfrm>
            <a:off x="7975708" y="3082981"/>
            <a:ext cx="27238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A233694-01FD-40D3-96DC-A8CA3483999B}"/>
              </a:ext>
            </a:extLst>
          </p:cNvPr>
          <p:cNvSpPr txBox="1"/>
          <p:nvPr/>
        </p:nvSpPr>
        <p:spPr>
          <a:xfrm>
            <a:off x="6692522" y="3082981"/>
            <a:ext cx="1128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600" dirty="0">
                <a:solidFill>
                  <a:srgbClr val="FF0000"/>
                </a:solidFill>
                <a:latin typeface="Mistral" panose="03090702030407020403" pitchFamily="66" charset="0"/>
                <a:ea typeface="STHupo" panose="020B0503020204020204" pitchFamily="2" charset="-122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664163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C27DC4C-006B-44D5-85AE-2CDCF9AB4ED3}"/>
              </a:ext>
            </a:extLst>
          </p:cNvPr>
          <p:cNvSpPr/>
          <p:nvPr/>
        </p:nvSpPr>
        <p:spPr>
          <a:xfrm>
            <a:off x="5401032" y="1090866"/>
            <a:ext cx="1461672" cy="5448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jdelijke aanduiding voor dianummer 2">
            <a:extLst>
              <a:ext uri="{FF2B5EF4-FFF2-40B4-BE49-F238E27FC236}">
                <a16:creationId xmlns:a16="http://schemas.microsoft.com/office/drawing/2014/main" id="{D9D89903-2818-4E43-8FAB-D4A88C6DFF47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66E8CDB-F54C-484C-8F98-16B08745AF1A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Under Construction Signage on Laptop Keyboard">
            <a:extLst>
              <a:ext uri="{FF2B5EF4-FFF2-40B4-BE49-F238E27FC236}">
                <a16:creationId xmlns:a16="http://schemas.microsoft.com/office/drawing/2014/main" id="{C818511F-177F-4C04-B5DB-57450D5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CB18B830-EF2F-4FCA-A733-6220091183C7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7.2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E1165B3E-D25D-4C43-A2F4-76CBE62D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8D087F6B-CED4-486D-9E69-1BAFC5DF0BF2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30 min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F7739A75-A74F-4D03-8CD6-F1C524CB9849}"/>
              </a:ext>
            </a:extLst>
          </p:cNvPr>
          <p:cNvSpPr txBox="1"/>
          <p:nvPr/>
        </p:nvSpPr>
        <p:spPr>
          <a:xfrm>
            <a:off x="6067483" y="1274564"/>
            <a:ext cx="59792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repository “Assignment72”.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Download the 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6"/>
              </a:rPr>
              <a:t>https://tutorialzine.com/2017/03/css-grid-vs-flexbox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Follow the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Commit </a:t>
            </a:r>
            <a:r>
              <a:rPr lang="en-US" sz="2000" i="1" dirty="0"/>
              <a:t>your work to </a:t>
            </a:r>
            <a:r>
              <a:rPr lang="en-US" sz="2000" i="1" dirty="0" err="1"/>
              <a:t>github</a:t>
            </a:r>
            <a:r>
              <a:rPr lang="en-US" sz="2000" i="1" dirty="0"/>
              <a:t>.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7DB11DD9-4295-498A-9156-4D30EA635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291" y="1316705"/>
            <a:ext cx="3938518" cy="36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7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Flexbox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CDD93F-959C-442C-934A-FB5621E4F478}"/>
              </a:ext>
            </a:extLst>
          </p:cNvPr>
          <p:cNvSpPr txBox="1"/>
          <p:nvPr/>
        </p:nvSpPr>
        <p:spPr>
          <a:xfrm>
            <a:off x="756745" y="1284742"/>
            <a:ext cx="1126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 unless Grid can not do it. (wider acceptance)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Flexbox does offer better rules for spacing between items on a row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flexbox for all linear (1D -&gt; width) web development (most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grid for all positioning (2D -&gt; width and height) web development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050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1135989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Calculation from Grid of support for currently selected criteria [March 2019]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0E4DE6A-4055-46C3-923B-69D2F014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61" y="2478413"/>
            <a:ext cx="11359896" cy="19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4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Flexbox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CDD93F-959C-442C-934A-FB5621E4F478}"/>
              </a:ext>
            </a:extLst>
          </p:cNvPr>
          <p:cNvSpPr txBox="1"/>
          <p:nvPr/>
        </p:nvSpPr>
        <p:spPr>
          <a:xfrm>
            <a:off x="756745" y="1284742"/>
            <a:ext cx="1126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Grid unless Grid can not do it. (wider acceptance)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Flexbox does offer better rules for spacing between items on a row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flexbox for all linear (1D -&gt; width) web development (most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grid for all positioning (2D -&gt; width and height) web development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57209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Flexbox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CDD93F-959C-442C-934A-FB5621E4F478}"/>
              </a:ext>
            </a:extLst>
          </p:cNvPr>
          <p:cNvSpPr txBox="1"/>
          <p:nvPr/>
        </p:nvSpPr>
        <p:spPr>
          <a:xfrm>
            <a:off x="756745" y="1284742"/>
            <a:ext cx="1126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Grid unless Grid can not do it. (wider acceptance)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Flexbox does offer better rules for spacing between items on a row</a:t>
            </a:r>
          </a:p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flexbox for all linear (1D -&gt; width) web development (most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grid for all positioning (2D -&gt; width and height) web development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endParaRPr lang="en-GB" sz="28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E9487A00-0D10-4EB4-93FF-F42DF18E6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159326"/>
              </p:ext>
            </p:extLst>
          </p:nvPr>
        </p:nvGraphicFramePr>
        <p:xfrm>
          <a:off x="2178264" y="4099658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989852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95475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0572306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651524"/>
                  </a:ext>
                </a:extLst>
              </a:tr>
              <a:tr h="361146">
                <a:tc>
                  <a:txBody>
                    <a:bodyPr/>
                    <a:lstStyle/>
                    <a:p>
                      <a:r>
                        <a:rPr lang="en-US" dirty="0"/>
                        <a:t>Article 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Article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Article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Article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9670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9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165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Flexbox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CDD93F-959C-442C-934A-FB5621E4F478}"/>
              </a:ext>
            </a:extLst>
          </p:cNvPr>
          <p:cNvSpPr txBox="1"/>
          <p:nvPr/>
        </p:nvSpPr>
        <p:spPr>
          <a:xfrm>
            <a:off x="756745" y="1284742"/>
            <a:ext cx="1126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Grid unless Grid can not do it. (wider acceptance)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Flexbox does offer better rules for spacing between items on a row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flexbox for all linear (1D -&gt; width) web development (most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 for all positioning (2D -&gt; width and height) web development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endParaRPr lang="en-GB" sz="2800" dirty="0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0CC93344-42F1-4299-A395-6052EA54E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67446"/>
              </p:ext>
            </p:extLst>
          </p:nvPr>
        </p:nvGraphicFramePr>
        <p:xfrm>
          <a:off x="2178264" y="4513380"/>
          <a:ext cx="8128000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989852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85365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95475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367712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65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Article 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Article 3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Aside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6315"/>
                  </a:ext>
                </a:extLst>
              </a:tr>
              <a:tr h="43942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Article 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396702"/>
                  </a:ext>
                </a:extLst>
              </a:tr>
              <a:tr h="439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8740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9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65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56DFE29-317F-47F4-AF39-56114B60DBF6}"/>
              </a:ext>
            </a:extLst>
          </p:cNvPr>
          <p:cNvSpPr txBox="1"/>
          <p:nvPr/>
        </p:nvSpPr>
        <p:spPr>
          <a:xfrm>
            <a:off x="832104" y="3082981"/>
            <a:ext cx="5753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80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E28A62E-8ADF-451A-99ED-A987303F6B3E}"/>
              </a:ext>
            </a:extLst>
          </p:cNvPr>
          <p:cNvSpPr txBox="1"/>
          <p:nvPr/>
        </p:nvSpPr>
        <p:spPr>
          <a:xfrm>
            <a:off x="7975708" y="2959870"/>
            <a:ext cx="27238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A233694-01FD-40D3-96DC-A8CA3483999B}"/>
              </a:ext>
            </a:extLst>
          </p:cNvPr>
          <p:cNvSpPr txBox="1"/>
          <p:nvPr/>
        </p:nvSpPr>
        <p:spPr>
          <a:xfrm>
            <a:off x="6692522" y="3082981"/>
            <a:ext cx="1128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600" dirty="0">
                <a:solidFill>
                  <a:srgbClr val="FF0000"/>
                </a:solidFill>
                <a:latin typeface="Mistral" panose="03090702030407020403" pitchFamily="66" charset="0"/>
                <a:ea typeface="STHupo" panose="020B0503020204020204" pitchFamily="2" charset="-122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597634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004221-7E9B-4202-8C8E-D5ABA61A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6" y="1230080"/>
            <a:ext cx="8353425" cy="3495675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FA01153-432A-4B3E-A258-1F6A4DAFAB31}"/>
              </a:ext>
            </a:extLst>
          </p:cNvPr>
          <p:cNvSpPr/>
          <p:nvPr/>
        </p:nvSpPr>
        <p:spPr>
          <a:xfrm>
            <a:off x="5927834" y="2781300"/>
            <a:ext cx="4378430" cy="38889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Afbeelding 1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03DA4CCD-DFBF-4D2E-8430-0809D74C4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40" y="2781300"/>
            <a:ext cx="8953500" cy="4076700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14197B8F-F553-4C7A-A199-88E78B1570E5}"/>
              </a:ext>
            </a:extLst>
          </p:cNvPr>
          <p:cNvSpPr txBox="1">
            <a:spLocks/>
          </p:cNvSpPr>
          <p:nvPr/>
        </p:nvSpPr>
        <p:spPr>
          <a:xfrm>
            <a:off x="658046" y="952519"/>
            <a:ext cx="9137856" cy="6492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Markup is simpler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8331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76" y="960140"/>
            <a:ext cx="7620000" cy="23622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6EEE197-26C8-4320-A2BB-61570A6378AD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8" name="Tekstballon: rechthoek met afgeronde hoeken 17">
            <a:extLst>
              <a:ext uri="{FF2B5EF4-FFF2-40B4-BE49-F238E27FC236}">
                <a16:creationId xmlns:a16="http://schemas.microsoft.com/office/drawing/2014/main" id="{5E1BFEDE-7CAA-499C-85FD-3843ABEE74B6}"/>
              </a:ext>
            </a:extLst>
          </p:cNvPr>
          <p:cNvSpPr/>
          <p:nvPr/>
        </p:nvSpPr>
        <p:spPr>
          <a:xfrm>
            <a:off x="930165" y="2472708"/>
            <a:ext cx="1161393" cy="64920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Div</a:t>
            </a:r>
            <a:r>
              <a:rPr lang="en-US" sz="3200" dirty="0"/>
              <a:t>!</a:t>
            </a:r>
            <a:endParaRPr lang="en-GB" sz="32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B23875E-11B5-4578-B27B-A0B20645E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6" y="3442465"/>
            <a:ext cx="5514286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71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76" y="960140"/>
            <a:ext cx="7620000" cy="23622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6EEE197-26C8-4320-A2BB-61570A6378AD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5E063EA-AC47-4A60-BD69-71BFD16012EA}"/>
              </a:ext>
            </a:extLst>
          </p:cNvPr>
          <p:cNvSpPr txBox="1"/>
          <p:nvPr/>
        </p:nvSpPr>
        <p:spPr>
          <a:xfrm>
            <a:off x="6468284" y="6190310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9E8A003B-B54A-4D9D-934C-2A0881FA7C21}"/>
              </a:ext>
            </a:extLst>
          </p:cNvPr>
          <p:cNvSpPr/>
          <p:nvPr/>
        </p:nvSpPr>
        <p:spPr>
          <a:xfrm>
            <a:off x="930165" y="2472708"/>
            <a:ext cx="1161393" cy="64920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Div</a:t>
            </a:r>
            <a:r>
              <a:rPr lang="en-US" sz="3200" dirty="0"/>
              <a:t>!</a:t>
            </a:r>
            <a:endParaRPr lang="en-GB" sz="32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4722CBE-3EE3-46DC-9372-B65CA3328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6" y="3442465"/>
            <a:ext cx="5514286" cy="258095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4413F09-42A8-420C-9653-C3DA47BE7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650" y="3429000"/>
            <a:ext cx="4514286" cy="1590476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059C40A2-1B35-4319-98AA-8015FF65FDA9}"/>
              </a:ext>
            </a:extLst>
          </p:cNvPr>
          <p:cNvSpPr/>
          <p:nvPr/>
        </p:nvSpPr>
        <p:spPr>
          <a:xfrm>
            <a:off x="6421513" y="3262107"/>
            <a:ext cx="45719" cy="276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kstballon: rechthoek met afgeronde hoeken 17">
            <a:extLst>
              <a:ext uri="{FF2B5EF4-FFF2-40B4-BE49-F238E27FC236}">
                <a16:creationId xmlns:a16="http://schemas.microsoft.com/office/drawing/2014/main" id="{3785FB58-AC80-4900-8182-B2A865BA9384}"/>
              </a:ext>
            </a:extLst>
          </p:cNvPr>
          <p:cNvSpPr/>
          <p:nvPr/>
        </p:nvSpPr>
        <p:spPr>
          <a:xfrm>
            <a:off x="10100442" y="2797310"/>
            <a:ext cx="1161393" cy="64920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Div</a:t>
            </a:r>
            <a:r>
              <a:rPr lang="en-US" sz="3200" dirty="0"/>
              <a:t>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76540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76" y="960140"/>
            <a:ext cx="7620000" cy="23622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6EEE197-26C8-4320-A2BB-61570A6378AD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5E063EA-AC47-4A60-BD69-71BFD16012EA}"/>
              </a:ext>
            </a:extLst>
          </p:cNvPr>
          <p:cNvSpPr txBox="1"/>
          <p:nvPr/>
        </p:nvSpPr>
        <p:spPr>
          <a:xfrm>
            <a:off x="6468284" y="6190310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9E8A003B-B54A-4D9D-934C-2A0881FA7C21}"/>
              </a:ext>
            </a:extLst>
          </p:cNvPr>
          <p:cNvSpPr/>
          <p:nvPr/>
        </p:nvSpPr>
        <p:spPr>
          <a:xfrm>
            <a:off x="930165" y="2472708"/>
            <a:ext cx="1161393" cy="64920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Div</a:t>
            </a:r>
            <a:r>
              <a:rPr lang="en-US" sz="3200" dirty="0"/>
              <a:t>!</a:t>
            </a:r>
            <a:endParaRPr lang="en-GB" sz="32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4722CBE-3EE3-46DC-9372-B65CA3328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6" y="3442465"/>
            <a:ext cx="5514286" cy="258095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4413F09-42A8-420C-9653-C3DA47BE7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650" y="3429000"/>
            <a:ext cx="4514286" cy="1590476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059C40A2-1B35-4319-98AA-8015FF65FDA9}"/>
              </a:ext>
            </a:extLst>
          </p:cNvPr>
          <p:cNvSpPr/>
          <p:nvPr/>
        </p:nvSpPr>
        <p:spPr>
          <a:xfrm>
            <a:off x="6421513" y="3262107"/>
            <a:ext cx="45719" cy="276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ballon: rechthoek met afgeronde hoeken 11">
            <a:extLst>
              <a:ext uri="{FF2B5EF4-FFF2-40B4-BE49-F238E27FC236}">
                <a16:creationId xmlns:a16="http://schemas.microsoft.com/office/drawing/2014/main" id="{4909A0BC-7D5F-4F32-A311-77C925EE237B}"/>
              </a:ext>
            </a:extLst>
          </p:cNvPr>
          <p:cNvSpPr/>
          <p:nvPr/>
        </p:nvSpPr>
        <p:spPr>
          <a:xfrm>
            <a:off x="9969960" y="2797310"/>
            <a:ext cx="2102490" cy="1755637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also talk semantic</a:t>
            </a:r>
            <a:endParaRPr lang="en-GB" sz="32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55792A9-B41B-4924-92A4-52D32DA82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501" y="4884499"/>
            <a:ext cx="3380952" cy="153333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107879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676" y="960140"/>
            <a:ext cx="7620000" cy="2362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5C57644-83DD-4F6F-BDAD-496EEEBC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179707"/>
            <a:ext cx="5514286" cy="258095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13172ED-BC82-4F40-94D8-4F3DA353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733" y="5760659"/>
            <a:ext cx="7514286" cy="733333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2" name="Pijl: omlaag 11">
            <a:extLst>
              <a:ext uri="{FF2B5EF4-FFF2-40B4-BE49-F238E27FC236}">
                <a16:creationId xmlns:a16="http://schemas.microsoft.com/office/drawing/2014/main" id="{39F0CE1D-8C04-4B26-A6AF-15A25A5F33D0}"/>
              </a:ext>
            </a:extLst>
          </p:cNvPr>
          <p:cNvSpPr/>
          <p:nvPr/>
        </p:nvSpPr>
        <p:spPr>
          <a:xfrm>
            <a:off x="3736428" y="4470183"/>
            <a:ext cx="683172" cy="1100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E80246-FD44-439D-B298-0B3B840FEA4C}"/>
              </a:ext>
            </a:extLst>
          </p:cNvPr>
          <p:cNvSpPr/>
          <p:nvPr/>
        </p:nvSpPr>
        <p:spPr>
          <a:xfrm>
            <a:off x="1351221" y="4172607"/>
            <a:ext cx="4482020" cy="297576"/>
          </a:xfrm>
          <a:prstGeom prst="rect">
            <a:avLst/>
          </a:prstGeom>
          <a:noFill/>
          <a:ln w="76200">
            <a:solidFill>
              <a:srgbClr val="FF0000">
                <a:alpha val="50196"/>
              </a:srgb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D3F885E-A558-45EF-992F-B510E4BF6B6A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5" name="Tekstballon: rechthoek met afgeronde hoeken 14">
            <a:extLst>
              <a:ext uri="{FF2B5EF4-FFF2-40B4-BE49-F238E27FC236}">
                <a16:creationId xmlns:a16="http://schemas.microsoft.com/office/drawing/2014/main" id="{9243B4EB-AEB7-4C23-AB63-06E87B5C7B4F}"/>
              </a:ext>
            </a:extLst>
          </p:cNvPr>
          <p:cNvSpPr/>
          <p:nvPr/>
        </p:nvSpPr>
        <p:spPr>
          <a:xfrm>
            <a:off x="6224110" y="4790819"/>
            <a:ext cx="2507487" cy="649204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Responsive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42553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5" y="960140"/>
            <a:ext cx="6305588" cy="195473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0405678-4FE2-47A7-9412-6E12A25E4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911" y="962964"/>
            <a:ext cx="4548682" cy="1990393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12E71377-0030-435F-97A6-8F9EAF10083D}"/>
              </a:ext>
            </a:extLst>
          </p:cNvPr>
          <p:cNvSpPr/>
          <p:nvPr/>
        </p:nvSpPr>
        <p:spPr>
          <a:xfrm>
            <a:off x="6664847" y="1744717"/>
            <a:ext cx="486052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91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Grid 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on an applied science way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A258C4-1909-45AD-BFE6-521C29B0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" y="925964"/>
            <a:ext cx="4600000" cy="372380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A4B2337-E66A-4734-80C1-03228162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4" y="4699873"/>
            <a:ext cx="3857143" cy="204761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44CF824-F511-4946-9930-A19DCFE15BFF}"/>
              </a:ext>
            </a:extLst>
          </p:cNvPr>
          <p:cNvSpPr/>
          <p:nvPr/>
        </p:nvSpPr>
        <p:spPr>
          <a:xfrm>
            <a:off x="611364" y="4109545"/>
            <a:ext cx="3971146" cy="5903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*Hack and Slash* Article 4 till 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5518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5" y="960140"/>
            <a:ext cx="6305588" cy="195473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0405678-4FE2-47A7-9412-6E12A25E4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911" y="962964"/>
            <a:ext cx="4548682" cy="1990393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12E71377-0030-435F-97A6-8F9EAF10083D}"/>
              </a:ext>
            </a:extLst>
          </p:cNvPr>
          <p:cNvSpPr/>
          <p:nvPr/>
        </p:nvSpPr>
        <p:spPr>
          <a:xfrm>
            <a:off x="6664847" y="1744717"/>
            <a:ext cx="486052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731D2E9-7A00-47C3-946F-EFD8A1838E9E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E488C2E-9EC0-4400-8D19-B0A3E76195B6}"/>
              </a:ext>
            </a:extLst>
          </p:cNvPr>
          <p:cNvSpPr txBox="1"/>
          <p:nvPr/>
        </p:nvSpPr>
        <p:spPr>
          <a:xfrm>
            <a:off x="6468284" y="6190310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718DD00-842A-4E68-BCCD-B0384F298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86" y="3442465"/>
            <a:ext cx="5514286" cy="2580952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D938B97A-D176-461F-9027-34088C3ED4D9}"/>
              </a:ext>
            </a:extLst>
          </p:cNvPr>
          <p:cNvSpPr/>
          <p:nvPr/>
        </p:nvSpPr>
        <p:spPr>
          <a:xfrm>
            <a:off x="6421513" y="3262107"/>
            <a:ext cx="45719" cy="276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22D5451-F482-4A74-8665-E6D226FC3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5" y="3716877"/>
            <a:ext cx="1851770" cy="1851770"/>
          </a:xfrm>
          <a:prstGeom prst="rect">
            <a:avLst/>
          </a:prstGeom>
        </p:spPr>
      </p:pic>
      <p:sp>
        <p:nvSpPr>
          <p:cNvPr id="18" name="Pijl: gekromd rechts 17">
            <a:extLst>
              <a:ext uri="{FF2B5EF4-FFF2-40B4-BE49-F238E27FC236}">
                <a16:creationId xmlns:a16="http://schemas.microsoft.com/office/drawing/2014/main" id="{8E5B4FEB-0F7E-49EC-8F14-239796E42AE2}"/>
              </a:ext>
            </a:extLst>
          </p:cNvPr>
          <p:cNvSpPr/>
          <p:nvPr/>
        </p:nvSpPr>
        <p:spPr>
          <a:xfrm rot="9806544">
            <a:off x="5379143" y="3270837"/>
            <a:ext cx="774088" cy="13201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590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D62838-6C1B-440D-A9C1-A625DC59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280" y="3112843"/>
            <a:ext cx="3920272" cy="366985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Bootstrap vs Grid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54207" y="173500"/>
            <a:ext cx="283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7451142-F501-4809-B3C7-68062DE3B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85" y="960140"/>
            <a:ext cx="6305588" cy="195473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0405678-4FE2-47A7-9412-6E12A25E4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911" y="962964"/>
            <a:ext cx="4548682" cy="1990393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12E71377-0030-435F-97A6-8F9EAF10083D}"/>
              </a:ext>
            </a:extLst>
          </p:cNvPr>
          <p:cNvSpPr/>
          <p:nvPr/>
        </p:nvSpPr>
        <p:spPr>
          <a:xfrm>
            <a:off x="6664847" y="1744717"/>
            <a:ext cx="486052" cy="315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731D2E9-7A00-47C3-946F-EFD8A1838E9E}"/>
              </a:ext>
            </a:extLst>
          </p:cNvPr>
          <p:cNvSpPr txBox="1"/>
          <p:nvPr/>
        </p:nvSpPr>
        <p:spPr>
          <a:xfrm>
            <a:off x="714786" y="6143542"/>
            <a:ext cx="575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7030A0"/>
                </a:solidFill>
                <a:latin typeface="Lucida Console" panose="020B0609040504020204" pitchFamily="49" charset="0"/>
                <a:ea typeface="STHupo" panose="020B0503020204020204" pitchFamily="2" charset="-122"/>
              </a:rPr>
              <a:t>Bootstrap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E488C2E-9EC0-4400-8D19-B0A3E76195B6}"/>
              </a:ext>
            </a:extLst>
          </p:cNvPr>
          <p:cNvSpPr txBox="1"/>
          <p:nvPr/>
        </p:nvSpPr>
        <p:spPr>
          <a:xfrm>
            <a:off x="6468284" y="6190310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 dirty="0">
                <a:solidFill>
                  <a:prstClr val="black"/>
                </a:solidFill>
                <a:latin typeface="Source Sans Pro ExtraLight" panose="020B0303030403020204" pitchFamily="34" charset="0"/>
                <a:ea typeface="STHupo" panose="020B0503020204020204" pitchFamily="2" charset="-122"/>
              </a:rPr>
              <a:t>GRID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718DD00-842A-4E68-BCCD-B0384F298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86" y="3442465"/>
            <a:ext cx="5514286" cy="2580952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D938B97A-D176-461F-9027-34088C3ED4D9}"/>
              </a:ext>
            </a:extLst>
          </p:cNvPr>
          <p:cNvSpPr/>
          <p:nvPr/>
        </p:nvSpPr>
        <p:spPr>
          <a:xfrm>
            <a:off x="6421513" y="3262107"/>
            <a:ext cx="45719" cy="2761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22D5451-F482-4A74-8665-E6D226FC3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5" y="3716877"/>
            <a:ext cx="1851770" cy="1851770"/>
          </a:xfrm>
          <a:prstGeom prst="rect">
            <a:avLst/>
          </a:prstGeom>
        </p:spPr>
      </p:pic>
      <p:sp>
        <p:nvSpPr>
          <p:cNvPr id="18" name="Pijl: gekromd rechts 17">
            <a:extLst>
              <a:ext uri="{FF2B5EF4-FFF2-40B4-BE49-F238E27FC236}">
                <a16:creationId xmlns:a16="http://schemas.microsoft.com/office/drawing/2014/main" id="{8E5B4FEB-0F7E-49EC-8F14-239796E42AE2}"/>
              </a:ext>
            </a:extLst>
          </p:cNvPr>
          <p:cNvSpPr/>
          <p:nvPr/>
        </p:nvSpPr>
        <p:spPr>
          <a:xfrm rot="9806544">
            <a:off x="5379143" y="3270837"/>
            <a:ext cx="774088" cy="13201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20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Conclusion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FA96DE0-7958-4A03-AA1C-42EE58081CB6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CDD93F-959C-442C-934A-FB5621E4F478}"/>
              </a:ext>
            </a:extLst>
          </p:cNvPr>
          <p:cNvSpPr txBox="1"/>
          <p:nvPr/>
        </p:nvSpPr>
        <p:spPr>
          <a:xfrm>
            <a:off x="756745" y="1284742"/>
            <a:ext cx="1126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 unless Grid can not do it. (wider acceptance)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Flexbox does offer better rules for spacing between items on a row</a:t>
            </a:r>
          </a:p>
          <a:p>
            <a:r>
              <a:rPr lang="en-US" sz="2800" dirty="0"/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flexbox for all linear (1D -&gt; width) web development (most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grid for all positioning (2D -&gt; width and height) web development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  <a:endParaRPr lang="en-GB" sz="28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D2B0602-0630-4983-94CD-1D663E763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82" y="968690"/>
            <a:ext cx="2085918" cy="139061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D9B926B-7C9B-4221-8026-0371970C6795}"/>
              </a:ext>
            </a:extLst>
          </p:cNvPr>
          <p:cNvSpPr txBox="1"/>
          <p:nvPr/>
        </p:nvSpPr>
        <p:spPr>
          <a:xfrm rot="20872283">
            <a:off x="10238580" y="1357646"/>
            <a:ext cx="182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55742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Assessment in big lines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F71B631-D77D-4261-BC27-55C97271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52" y="1263759"/>
            <a:ext cx="7625308" cy="50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747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FC62CA2-DA67-4938-A404-D90338BF72BC}"/>
              </a:ext>
            </a:extLst>
          </p:cNvPr>
          <p:cNvSpPr/>
          <p:nvPr/>
        </p:nvSpPr>
        <p:spPr>
          <a:xfrm>
            <a:off x="3048000" y="21517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vs frameworks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Bootstrap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Foundation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explaining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8" name="Picture 2" descr="Light Trails on Highway at Night">
            <a:extLst>
              <a:ext uri="{FF2B5EF4-FFF2-40B4-BE49-F238E27FC236}">
                <a16:creationId xmlns:a16="http://schemas.microsoft.com/office/drawing/2014/main" id="{CB19C62E-446A-4893-AC62-F0CBC135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40" y="0"/>
            <a:ext cx="1460360" cy="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470AA5D-6067-4573-826E-4A96A367322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Resume lecture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701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03179-0EF0-4777-AE34-B7DB3FF6D26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4" name="Picture 2" descr="analysis, blackboard, board">
            <a:extLst>
              <a:ext uri="{FF2B5EF4-FFF2-40B4-BE49-F238E27FC236}">
                <a16:creationId xmlns:a16="http://schemas.microsoft.com/office/drawing/2014/main" id="{2921C1FE-50E7-4B4A-8CEE-05384B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37" y="2019719"/>
            <a:ext cx="6480134" cy="45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B72B4AB8-FE5A-4F62-AD34-83A010BA6F5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0777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2466</Words>
  <Application>Microsoft Office PowerPoint</Application>
  <PresentationFormat>Widescreen</PresentationFormat>
  <Paragraphs>630</Paragraphs>
  <Slides>95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STHupo</vt:lpstr>
      <vt:lpstr>Arial</vt:lpstr>
      <vt:lpstr>Arial Narrow</vt:lpstr>
      <vt:lpstr>Bradley Hand ITC</vt:lpstr>
      <vt:lpstr>Calibri</vt:lpstr>
      <vt:lpstr>Calibri Light</vt:lpstr>
      <vt:lpstr>Lucida Console</vt:lpstr>
      <vt:lpstr>Mistral</vt:lpstr>
      <vt:lpstr>Source Sans Pro ExtraLight</vt:lpstr>
      <vt:lpstr>Wingdings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Micha van der Meer</dc:creator>
  <cp:lastModifiedBy>Kabir, Md Tasnim</cp:lastModifiedBy>
  <cp:revision>76</cp:revision>
  <dcterms:created xsi:type="dcterms:W3CDTF">2018-08-28T09:12:16Z</dcterms:created>
  <dcterms:modified xsi:type="dcterms:W3CDTF">2021-10-15T13:02:29Z</dcterms:modified>
</cp:coreProperties>
</file>